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4"/>
  </p:notesMasterIdLst>
  <p:handoutMasterIdLst>
    <p:handoutMasterId r:id="rId45"/>
  </p:handoutMasterIdLst>
  <p:sldIdLst>
    <p:sldId id="268" r:id="rId2"/>
    <p:sldId id="336" r:id="rId3"/>
    <p:sldId id="337" r:id="rId4"/>
    <p:sldId id="350" r:id="rId5"/>
    <p:sldId id="349" r:id="rId6"/>
    <p:sldId id="352" r:id="rId7"/>
    <p:sldId id="355" r:id="rId8"/>
    <p:sldId id="354" r:id="rId9"/>
    <p:sldId id="356" r:id="rId10"/>
    <p:sldId id="338" r:id="rId11"/>
    <p:sldId id="339" r:id="rId12"/>
    <p:sldId id="340" r:id="rId13"/>
    <p:sldId id="341" r:id="rId14"/>
    <p:sldId id="342" r:id="rId15"/>
    <p:sldId id="343" r:id="rId16"/>
    <p:sldId id="358" r:id="rId17"/>
    <p:sldId id="366" r:id="rId18"/>
    <p:sldId id="360" r:id="rId19"/>
    <p:sldId id="361" r:id="rId20"/>
    <p:sldId id="362" r:id="rId21"/>
    <p:sldId id="363" r:id="rId22"/>
    <p:sldId id="364" r:id="rId23"/>
    <p:sldId id="367" r:id="rId24"/>
    <p:sldId id="365" r:id="rId25"/>
    <p:sldId id="348" r:id="rId26"/>
    <p:sldId id="357" r:id="rId27"/>
    <p:sldId id="270" r:id="rId28"/>
    <p:sldId id="272" r:id="rId29"/>
    <p:sldId id="309" r:id="rId30"/>
    <p:sldId id="326" r:id="rId31"/>
    <p:sldId id="327" r:id="rId32"/>
    <p:sldId id="333" r:id="rId33"/>
    <p:sldId id="329" r:id="rId34"/>
    <p:sldId id="306" r:id="rId35"/>
    <p:sldId id="330" r:id="rId36"/>
    <p:sldId id="307" r:id="rId37"/>
    <p:sldId id="331" r:id="rId38"/>
    <p:sldId id="320" r:id="rId39"/>
    <p:sldId id="332" r:id="rId40"/>
    <p:sldId id="325" r:id="rId41"/>
    <p:sldId id="369" r:id="rId42"/>
    <p:sldId id="293" r:id="rId43"/>
  </p:sldIdLst>
  <p:sldSz cx="9144000" cy="6858000" type="screen4x3"/>
  <p:notesSz cx="6858000" cy="9296400"/>
  <p:defaultTextStyle>
    <a:defPPr>
      <a:defRPr lang="en-US"/>
    </a:defPPr>
    <a:lvl1pPr algn="l" rtl="0" eaLnBrk="0" fontAlgn="base" hangingPunct="0">
      <a:spcBef>
        <a:spcPct val="20000"/>
      </a:spcBef>
      <a:spcAft>
        <a:spcPct val="0"/>
      </a:spcAft>
      <a:buClr>
        <a:srgbClr val="800000"/>
      </a:buClr>
      <a:buFont typeface="Wingdings" pitchFamily="2" charset="2"/>
      <a:buChar char="Ø"/>
      <a:defRPr sz="32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lr>
        <a:srgbClr val="800000"/>
      </a:buClr>
      <a:buFont typeface="Wingdings" pitchFamily="2" charset="2"/>
      <a:buChar char="Ø"/>
      <a:defRPr sz="32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lr>
        <a:srgbClr val="800000"/>
      </a:buClr>
      <a:buFont typeface="Wingdings" pitchFamily="2" charset="2"/>
      <a:buChar char="Ø"/>
      <a:defRPr sz="32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lr>
        <a:srgbClr val="800000"/>
      </a:buClr>
      <a:buFont typeface="Wingdings" pitchFamily="2" charset="2"/>
      <a:buChar char="Ø"/>
      <a:defRPr sz="32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lr>
        <a:srgbClr val="800000"/>
      </a:buClr>
      <a:buFont typeface="Wingdings" pitchFamily="2" charset="2"/>
      <a:buChar char="Ø"/>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000099"/>
    <a:srgbClr val="00256E"/>
    <a:srgbClr val="0055FE"/>
    <a:srgbClr val="73A2FF"/>
    <a:srgbClr val="C5D8F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5" autoAdjust="0"/>
    <p:restoredTop sz="94634" autoAdjust="0"/>
  </p:normalViewPr>
  <p:slideViewPr>
    <p:cSldViewPr snapToGrid="0">
      <p:cViewPr>
        <p:scale>
          <a:sx n="100" d="100"/>
          <a:sy n="100" d="100"/>
        </p:scale>
        <p:origin x="931" y="1402"/>
      </p:cViewPr>
      <p:guideLst>
        <p:guide orient="horz" pos="212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0"/>
    </p:cViewPr>
  </p:sorterViewPr>
  <p:notesViewPr>
    <p:cSldViewPr snapToGrid="0">
      <p:cViewPr varScale="1">
        <p:scale>
          <a:sx n="40" d="100"/>
          <a:sy n="40" d="100"/>
        </p:scale>
        <p:origin x="-1482" y="-84"/>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33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900" tIns="45952" rIns="91900" bIns="45952" numCol="1" anchor="ctr" anchorCtr="0" compatLnSpc="1">
            <a:prstTxWarp prst="textNoShape">
              <a:avLst/>
            </a:prstTxWarp>
          </a:bodyPr>
          <a:lstStyle>
            <a:lvl1pPr defTabSz="920750">
              <a:spcBef>
                <a:spcPct val="0"/>
              </a:spcBef>
              <a:buClrTx/>
              <a:buFontTx/>
              <a:buNone/>
              <a:defRPr sz="1200">
                <a:solidFill>
                  <a:srgbClr val="FF5050"/>
                </a:solidFill>
              </a:defRPr>
            </a:lvl1pPr>
          </a:lstStyle>
          <a:p>
            <a:endParaRPr lang="en-US" altLang="en-US"/>
          </a:p>
        </p:txBody>
      </p:sp>
      <p:sp>
        <p:nvSpPr>
          <p:cNvPr id="58371" name="Rectangle 3"/>
          <p:cNvSpPr>
            <a:spLocks noGrp="1" noChangeArrowheads="1"/>
          </p:cNvSpPr>
          <p:nvPr>
            <p:ph type="dt" sz="quarter" idx="1"/>
          </p:nvPr>
        </p:nvSpPr>
        <p:spPr bwMode="auto">
          <a:xfrm>
            <a:off x="3884613" y="0"/>
            <a:ext cx="297338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900" tIns="45952" rIns="91900" bIns="45952" numCol="1" anchor="ctr" anchorCtr="0" compatLnSpc="1">
            <a:prstTxWarp prst="textNoShape">
              <a:avLst/>
            </a:prstTxWarp>
          </a:bodyPr>
          <a:lstStyle>
            <a:lvl1pPr algn="r" defTabSz="920750">
              <a:spcBef>
                <a:spcPct val="0"/>
              </a:spcBef>
              <a:buClrTx/>
              <a:buFontTx/>
              <a:buNone/>
              <a:defRPr sz="1200">
                <a:solidFill>
                  <a:srgbClr val="FF5050"/>
                </a:solidFill>
              </a:defRPr>
            </a:lvl1pPr>
          </a:lstStyle>
          <a:p>
            <a:endParaRPr lang="en-US" altLang="en-US"/>
          </a:p>
        </p:txBody>
      </p:sp>
      <p:sp>
        <p:nvSpPr>
          <p:cNvPr id="58372" name="Rectangle 4"/>
          <p:cNvSpPr>
            <a:spLocks noGrp="1" noChangeArrowheads="1"/>
          </p:cNvSpPr>
          <p:nvPr>
            <p:ph type="ftr" sz="quarter" idx="2"/>
          </p:nvPr>
        </p:nvSpPr>
        <p:spPr bwMode="auto">
          <a:xfrm>
            <a:off x="0" y="8853488"/>
            <a:ext cx="29733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900" tIns="45952" rIns="91900" bIns="45952" numCol="1" anchor="b" anchorCtr="0" compatLnSpc="1">
            <a:prstTxWarp prst="textNoShape">
              <a:avLst/>
            </a:prstTxWarp>
          </a:bodyPr>
          <a:lstStyle>
            <a:lvl1pPr defTabSz="920750">
              <a:spcBef>
                <a:spcPct val="0"/>
              </a:spcBef>
              <a:buClrTx/>
              <a:buFontTx/>
              <a:buNone/>
              <a:defRPr sz="1200">
                <a:solidFill>
                  <a:srgbClr val="FF5050"/>
                </a:solidFill>
              </a:defRPr>
            </a:lvl1pPr>
          </a:lstStyle>
          <a:p>
            <a:endParaRPr lang="en-US" altLang="en-US"/>
          </a:p>
        </p:txBody>
      </p:sp>
      <p:sp>
        <p:nvSpPr>
          <p:cNvPr id="58373" name="Rectangle 5"/>
          <p:cNvSpPr>
            <a:spLocks noGrp="1" noChangeArrowheads="1"/>
          </p:cNvSpPr>
          <p:nvPr>
            <p:ph type="sldNum" sz="quarter" idx="3"/>
          </p:nvPr>
        </p:nvSpPr>
        <p:spPr bwMode="auto">
          <a:xfrm>
            <a:off x="3884613" y="8853488"/>
            <a:ext cx="2973387"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900" tIns="45952" rIns="91900" bIns="45952" numCol="1" anchor="b" anchorCtr="0" compatLnSpc="1">
            <a:prstTxWarp prst="textNoShape">
              <a:avLst/>
            </a:prstTxWarp>
          </a:bodyPr>
          <a:lstStyle>
            <a:lvl1pPr algn="r" defTabSz="920750">
              <a:spcBef>
                <a:spcPct val="0"/>
              </a:spcBef>
              <a:buClrTx/>
              <a:buFontTx/>
              <a:buNone/>
              <a:defRPr sz="1200">
                <a:solidFill>
                  <a:srgbClr val="FF5050"/>
                </a:solidFill>
              </a:defRPr>
            </a:lvl1pPr>
          </a:lstStyle>
          <a:p>
            <a:fld id="{8588C03B-B786-4D92-8668-09B69C96DA7B}" type="slidenum">
              <a:rPr lang="en-US" altLang="en-US"/>
              <a:pPr/>
              <a:t>‹#›</a:t>
            </a:fld>
            <a:endParaRPr lang="en-US" altLang="en-US"/>
          </a:p>
        </p:txBody>
      </p:sp>
    </p:spTree>
    <p:extLst>
      <p:ext uri="{BB962C8B-B14F-4D97-AF65-F5344CB8AC3E}">
        <p14:creationId xmlns:p14="http://schemas.microsoft.com/office/powerpoint/2010/main" val="4002840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3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48" tIns="44929" rIns="89848" bIns="44929" numCol="1" anchor="t" anchorCtr="0" compatLnSpc="1">
            <a:prstTxWarp prst="textNoShape">
              <a:avLst/>
            </a:prstTxWarp>
          </a:bodyPr>
          <a:lstStyle>
            <a:lvl1pPr defTabSz="900113">
              <a:spcBef>
                <a:spcPct val="0"/>
              </a:spcBef>
              <a:buClrTx/>
              <a:buFontTx/>
              <a:buNone/>
              <a:defRPr sz="1200">
                <a:solidFill>
                  <a:srgbClr val="FF5050"/>
                </a:solidFill>
              </a:defRPr>
            </a:lvl1pPr>
          </a:lstStyle>
          <a:p>
            <a:endParaRPr lang="en-US" altLang="en-US"/>
          </a:p>
        </p:txBody>
      </p:sp>
      <p:sp>
        <p:nvSpPr>
          <p:cNvPr id="13315" name="Rectangle 3"/>
          <p:cNvSpPr>
            <a:spLocks noGrp="1" noChangeArrowheads="1"/>
          </p:cNvSpPr>
          <p:nvPr>
            <p:ph type="dt" idx="1"/>
          </p:nvPr>
        </p:nvSpPr>
        <p:spPr bwMode="auto">
          <a:xfrm>
            <a:off x="3884613" y="0"/>
            <a:ext cx="2973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48" tIns="44929" rIns="89848" bIns="44929" numCol="1" anchor="t" anchorCtr="0" compatLnSpc="1">
            <a:prstTxWarp prst="textNoShape">
              <a:avLst/>
            </a:prstTxWarp>
          </a:bodyPr>
          <a:lstStyle>
            <a:lvl1pPr algn="r" defTabSz="900113">
              <a:spcBef>
                <a:spcPct val="0"/>
              </a:spcBef>
              <a:buClrTx/>
              <a:buFontTx/>
              <a:buNone/>
              <a:defRPr sz="1200">
                <a:solidFill>
                  <a:srgbClr val="FF5050"/>
                </a:solidFill>
              </a:defRPr>
            </a:lvl1pPr>
          </a:lstStyle>
          <a:p>
            <a:endParaRPr lang="en-US" altLang="en-US"/>
          </a:p>
        </p:txBody>
      </p:sp>
      <p:sp>
        <p:nvSpPr>
          <p:cNvPr id="13316" name="Rectangle 4"/>
          <p:cNvSpPr>
            <a:spLocks noChangeArrowheads="1" noTextEdit="1"/>
          </p:cNvSpPr>
          <p:nvPr>
            <p:ph type="sldImg" idx="2"/>
          </p:nvPr>
        </p:nvSpPr>
        <p:spPr bwMode="auto">
          <a:xfrm>
            <a:off x="1122363" y="688975"/>
            <a:ext cx="4616450" cy="34623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15988" y="4383088"/>
            <a:ext cx="5026025"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48" tIns="44929" rIns="89848" bIns="4492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Rectangle 6"/>
          <p:cNvSpPr>
            <a:spLocks noGrp="1" noChangeArrowheads="1"/>
          </p:cNvSpPr>
          <p:nvPr>
            <p:ph type="ftr" sz="quarter" idx="4"/>
          </p:nvPr>
        </p:nvSpPr>
        <p:spPr bwMode="auto">
          <a:xfrm>
            <a:off x="0" y="8837613"/>
            <a:ext cx="29733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48" tIns="44929" rIns="89848" bIns="44929" numCol="1" anchor="b" anchorCtr="0" compatLnSpc="1">
            <a:prstTxWarp prst="textNoShape">
              <a:avLst/>
            </a:prstTxWarp>
          </a:bodyPr>
          <a:lstStyle>
            <a:lvl1pPr defTabSz="900113">
              <a:spcBef>
                <a:spcPct val="0"/>
              </a:spcBef>
              <a:buClrTx/>
              <a:buFontTx/>
              <a:buNone/>
              <a:defRPr sz="1200">
                <a:solidFill>
                  <a:srgbClr val="FF5050"/>
                </a:solidFill>
              </a:defRPr>
            </a:lvl1pPr>
          </a:lstStyle>
          <a:p>
            <a:endParaRPr lang="en-US" altLang="en-US"/>
          </a:p>
        </p:txBody>
      </p:sp>
      <p:sp>
        <p:nvSpPr>
          <p:cNvPr id="13319" name="Rectangle 7"/>
          <p:cNvSpPr>
            <a:spLocks noGrp="1" noChangeArrowheads="1"/>
          </p:cNvSpPr>
          <p:nvPr>
            <p:ph type="sldNum" sz="quarter" idx="5"/>
          </p:nvPr>
        </p:nvSpPr>
        <p:spPr bwMode="auto">
          <a:xfrm>
            <a:off x="3884613" y="88376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48" tIns="44929" rIns="89848" bIns="44929" numCol="1" anchor="b" anchorCtr="0" compatLnSpc="1">
            <a:prstTxWarp prst="textNoShape">
              <a:avLst/>
            </a:prstTxWarp>
          </a:bodyPr>
          <a:lstStyle>
            <a:lvl1pPr algn="r" defTabSz="900113">
              <a:spcBef>
                <a:spcPct val="0"/>
              </a:spcBef>
              <a:buClrTx/>
              <a:buFontTx/>
              <a:buNone/>
              <a:defRPr sz="1200">
                <a:solidFill>
                  <a:srgbClr val="FF5050"/>
                </a:solidFill>
              </a:defRPr>
            </a:lvl1pPr>
          </a:lstStyle>
          <a:p>
            <a:fld id="{0A82DC9F-A947-4ECC-9611-EBBE21CE48F1}" type="slidenum">
              <a:rPr lang="en-US" altLang="en-US"/>
              <a:pPr/>
              <a:t>‹#›</a:t>
            </a:fld>
            <a:endParaRPr lang="en-US" altLang="en-US"/>
          </a:p>
        </p:txBody>
      </p:sp>
    </p:spTree>
    <p:extLst>
      <p:ext uri="{BB962C8B-B14F-4D97-AF65-F5344CB8AC3E}">
        <p14:creationId xmlns:p14="http://schemas.microsoft.com/office/powerpoint/2010/main" val="3058780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96048-C39A-4E69-8310-55E49460749E}" type="slidenum">
              <a:rPr lang="en-US" altLang="en-US"/>
              <a:pPr/>
              <a:t>1</a:t>
            </a:fld>
            <a:endParaRPr lang="en-US" altLang="en-US"/>
          </a:p>
        </p:txBody>
      </p:sp>
      <p:sp>
        <p:nvSpPr>
          <p:cNvPr id="196610" name="Rectangle 2"/>
          <p:cNvSpPr>
            <a:spLocks noChangeArrowheads="1" noTextEdit="1"/>
          </p:cNvSpPr>
          <p:nvPr>
            <p:ph type="sldImg"/>
          </p:nvPr>
        </p:nvSpPr>
        <p:spPr>
          <a:xfrm>
            <a:off x="1119188" y="688975"/>
            <a:ext cx="4618037" cy="3463925"/>
          </a:xfrm>
          <a:ln/>
        </p:spPr>
      </p:sp>
      <p:sp>
        <p:nvSpPr>
          <p:cNvPr id="196611" name="Rectangle 3"/>
          <p:cNvSpPr>
            <a:spLocks noGrp="1" noChangeArrowheads="1"/>
          </p:cNvSpPr>
          <p:nvPr>
            <p:ph type="body" idx="1"/>
          </p:nvPr>
        </p:nvSpPr>
        <p:spPr/>
        <p:txBody>
          <a:bodyPr lIns="92427" tIns="46212" rIns="92427" bIns="46212"/>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8A42F-041A-43BF-BACC-2DC2F14A6F79}" type="slidenum">
              <a:rPr lang="en-US" altLang="en-US"/>
              <a:pPr/>
              <a:t>12</a:t>
            </a:fld>
            <a:endParaRPr lang="en-US" altLang="en-US"/>
          </a:p>
        </p:txBody>
      </p:sp>
      <p:sp>
        <p:nvSpPr>
          <p:cNvPr id="445442" name="Rectangle 2"/>
          <p:cNvSpPr>
            <a:spLocks noChangeArrowheads="1" noTextEdit="1"/>
          </p:cNvSpPr>
          <p:nvPr>
            <p:ph type="sldImg"/>
          </p:nvPr>
        </p:nvSpPr>
        <p:spPr>
          <a:xfrm>
            <a:off x="1096963" y="685800"/>
            <a:ext cx="4672012" cy="3503613"/>
          </a:xfrm>
          <a:ln/>
        </p:spPr>
      </p:sp>
      <p:sp>
        <p:nvSpPr>
          <p:cNvPr id="445443" name="Rectangle 3"/>
          <p:cNvSpPr>
            <a:spLocks noGrp="1" noChangeArrowheads="1"/>
          </p:cNvSpPr>
          <p:nvPr>
            <p:ph type="body" idx="1"/>
          </p:nvPr>
        </p:nvSpPr>
        <p:spPr>
          <a:xfrm>
            <a:off x="893763" y="4419600"/>
            <a:ext cx="5070475" cy="4192588"/>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60308-9F40-4961-A9B1-242F1398FF1A}" type="slidenum">
              <a:rPr lang="en-US" altLang="en-US"/>
              <a:pPr/>
              <a:t>13</a:t>
            </a:fld>
            <a:endParaRPr lang="en-US" altLang="en-US"/>
          </a:p>
        </p:txBody>
      </p:sp>
      <p:sp>
        <p:nvSpPr>
          <p:cNvPr id="447490" name="Rectangle 2"/>
          <p:cNvSpPr>
            <a:spLocks noChangeArrowheads="1" noTextEdit="1"/>
          </p:cNvSpPr>
          <p:nvPr>
            <p:ph type="sldImg"/>
          </p:nvPr>
        </p:nvSpPr>
        <p:spPr>
          <a:xfrm>
            <a:off x="1096963" y="685800"/>
            <a:ext cx="4672012" cy="3503613"/>
          </a:xfrm>
          <a:ln/>
        </p:spPr>
      </p:sp>
      <p:sp>
        <p:nvSpPr>
          <p:cNvPr id="447491" name="Rectangle 3"/>
          <p:cNvSpPr>
            <a:spLocks noGrp="1" noChangeArrowheads="1"/>
          </p:cNvSpPr>
          <p:nvPr>
            <p:ph type="body" idx="1"/>
          </p:nvPr>
        </p:nvSpPr>
        <p:spPr>
          <a:xfrm>
            <a:off x="893763" y="4419600"/>
            <a:ext cx="5070475" cy="4192588"/>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530E1-B7F2-4B97-8A7C-D424C5CD3DA4}" type="slidenum">
              <a:rPr lang="en-US" altLang="en-US"/>
              <a:pPr/>
              <a:t>14</a:t>
            </a:fld>
            <a:endParaRPr lang="en-US" altLang="en-US"/>
          </a:p>
        </p:txBody>
      </p:sp>
      <p:sp>
        <p:nvSpPr>
          <p:cNvPr id="449538" name="Rectangle 2"/>
          <p:cNvSpPr>
            <a:spLocks noChangeArrowheads="1" noTextEdit="1"/>
          </p:cNvSpPr>
          <p:nvPr>
            <p:ph type="sldImg"/>
          </p:nvPr>
        </p:nvSpPr>
        <p:spPr>
          <a:xfrm>
            <a:off x="1104900" y="696913"/>
            <a:ext cx="4648200" cy="3486150"/>
          </a:xfrm>
          <a:ln/>
        </p:spPr>
      </p:sp>
      <p:sp>
        <p:nvSpPr>
          <p:cNvPr id="449539" name="Rectangle 3"/>
          <p:cNvSpPr>
            <a:spLocks noGrp="1" noChangeArrowheads="1"/>
          </p:cNvSpPr>
          <p:nvPr>
            <p:ph type="body" idx="1"/>
          </p:nvPr>
        </p:nvSpPr>
        <p:spPr>
          <a:xfrm>
            <a:off x="685800" y="4416425"/>
            <a:ext cx="5486400" cy="4183063"/>
          </a:xfrm>
        </p:spPr>
        <p:txBody>
          <a:bodyPr lIns="92885" tIns="46442" rIns="92885" bIns="46442"/>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5F84E-6EF9-416D-BB50-A4822ED4F430}" type="slidenum">
              <a:rPr lang="en-US" altLang="en-US"/>
              <a:pPr/>
              <a:t>15</a:t>
            </a:fld>
            <a:endParaRPr lang="en-US" altLang="en-US"/>
          </a:p>
        </p:txBody>
      </p:sp>
      <p:sp>
        <p:nvSpPr>
          <p:cNvPr id="451586" name="Rectangle 2"/>
          <p:cNvSpPr>
            <a:spLocks noChangeArrowheads="1" noTextEdit="1"/>
          </p:cNvSpPr>
          <p:nvPr>
            <p:ph type="sldImg"/>
          </p:nvPr>
        </p:nvSpPr>
        <p:spPr>
          <a:xfrm>
            <a:off x="1104900" y="696913"/>
            <a:ext cx="4648200" cy="3486150"/>
          </a:xfrm>
          <a:ln/>
        </p:spPr>
      </p:sp>
      <p:sp>
        <p:nvSpPr>
          <p:cNvPr id="451587" name="Rectangle 3"/>
          <p:cNvSpPr>
            <a:spLocks noGrp="1" noChangeArrowheads="1"/>
          </p:cNvSpPr>
          <p:nvPr>
            <p:ph type="body" idx="1"/>
          </p:nvPr>
        </p:nvSpPr>
        <p:spPr>
          <a:xfrm>
            <a:off x="685800" y="4416425"/>
            <a:ext cx="5486400" cy="4183063"/>
          </a:xfrm>
        </p:spPr>
        <p:txBody>
          <a:bodyPr lIns="92885" tIns="46442" rIns="92885" bIns="46442"/>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03279-CB71-4DFD-A0CE-89F85431D366}" type="slidenum">
              <a:rPr lang="en-US" altLang="en-US"/>
              <a:pPr/>
              <a:t>17</a:t>
            </a:fld>
            <a:endParaRPr lang="en-US" altLang="en-US"/>
          </a:p>
        </p:txBody>
      </p:sp>
      <p:sp>
        <p:nvSpPr>
          <p:cNvPr id="488450" name="Rectangle 7"/>
          <p:cNvSpPr txBox="1">
            <a:spLocks noGrp="1" noChangeArrowheads="1"/>
          </p:cNvSpPr>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defTabSz="909638">
              <a:spcBef>
                <a:spcPct val="0"/>
              </a:spcBef>
              <a:defRPr sz="2400">
                <a:solidFill>
                  <a:schemeClr val="tx1"/>
                </a:solidFill>
                <a:latin typeface="Times New Roman" pitchFamily="18" charset="0"/>
              </a:defRPr>
            </a:lvl1pPr>
            <a:lvl2pPr marL="742950" indent="-285750" defTabSz="909638">
              <a:spcBef>
                <a:spcPct val="0"/>
              </a:spcBef>
              <a:defRPr sz="2400">
                <a:solidFill>
                  <a:schemeClr val="tx1"/>
                </a:solidFill>
                <a:latin typeface="Times New Roman" pitchFamily="18" charset="0"/>
              </a:defRPr>
            </a:lvl2pPr>
            <a:lvl3pPr marL="1143000" indent="-228600" defTabSz="909638">
              <a:spcBef>
                <a:spcPct val="0"/>
              </a:spcBef>
              <a:defRPr sz="2400">
                <a:solidFill>
                  <a:schemeClr val="tx1"/>
                </a:solidFill>
                <a:latin typeface="Times New Roman" pitchFamily="18" charset="0"/>
              </a:defRPr>
            </a:lvl3pPr>
            <a:lvl4pPr marL="1600200" indent="-228600" defTabSz="909638">
              <a:spcBef>
                <a:spcPct val="0"/>
              </a:spcBef>
              <a:defRPr sz="2400">
                <a:solidFill>
                  <a:schemeClr val="tx1"/>
                </a:solidFill>
                <a:latin typeface="Times New Roman" pitchFamily="18" charset="0"/>
              </a:defRPr>
            </a:lvl4pPr>
            <a:lvl5pPr marL="2057400" indent="-228600" defTabSz="909638">
              <a:spcBef>
                <a:spcPct val="0"/>
              </a:spcBef>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algn="r" eaLnBrk="1" hangingPunct="1">
              <a:buClrTx/>
              <a:buFontTx/>
              <a:buNone/>
            </a:pPr>
            <a:fld id="{9821BC8C-2B4B-4183-A416-1429B7C4DA52}" type="slidenum">
              <a:rPr lang="en-US" altLang="en-US" sz="1200">
                <a:solidFill>
                  <a:srgbClr val="000000"/>
                </a:solidFill>
                <a:cs typeface="Arial" charset="0"/>
              </a:rPr>
              <a:pPr algn="r" eaLnBrk="1" hangingPunct="1">
                <a:buClrTx/>
                <a:buFontTx/>
                <a:buNone/>
              </a:pPr>
              <a:t>17</a:t>
            </a:fld>
            <a:endParaRPr lang="en-US" altLang="en-US" sz="1200">
              <a:solidFill>
                <a:srgbClr val="000000"/>
              </a:solidFill>
              <a:cs typeface="Arial" charset="0"/>
            </a:endParaRPr>
          </a:p>
        </p:txBody>
      </p:sp>
      <p:sp>
        <p:nvSpPr>
          <p:cNvPr id="488451" name="Rectangle 2"/>
          <p:cNvSpPr>
            <a:spLocks noChangeArrowheads="1" noTextEdit="1"/>
          </p:cNvSpPr>
          <p:nvPr>
            <p:ph type="sldImg"/>
          </p:nvPr>
        </p:nvSpPr>
        <p:spPr>
          <a:xfrm>
            <a:off x="1104900" y="696913"/>
            <a:ext cx="4648200" cy="3486150"/>
          </a:xfrm>
          <a:ln/>
        </p:spPr>
      </p:sp>
      <p:sp>
        <p:nvSpPr>
          <p:cNvPr id="488452" name="Rectangle 3"/>
          <p:cNvSpPr>
            <a:spLocks noGrp="1" noChangeArrowheads="1"/>
          </p:cNvSpPr>
          <p:nvPr>
            <p:ph type="body" idx="1"/>
          </p:nvPr>
        </p:nvSpPr>
        <p:spPr>
          <a:xfrm>
            <a:off x="685800" y="4414838"/>
            <a:ext cx="5486400" cy="4184650"/>
          </a:xfrm>
        </p:spPr>
        <p:txBody>
          <a:bodyPr lIns="91440" tIns="45720" rIns="91440" bIns="45720"/>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662CD-1C1C-45B5-9243-2CB9F9CBE92D}" type="slidenum">
              <a:rPr lang="en-US" altLang="en-US"/>
              <a:pPr/>
              <a:t>18</a:t>
            </a:fld>
            <a:endParaRPr lang="en-US" altLang="en-US"/>
          </a:p>
        </p:txBody>
      </p:sp>
      <p:sp>
        <p:nvSpPr>
          <p:cNvPr id="477186" name="Rectangle 7"/>
          <p:cNvSpPr txBox="1">
            <a:spLocks noGrp="1" noChangeArrowheads="1"/>
          </p:cNvSpPr>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defTabSz="909638">
              <a:spcBef>
                <a:spcPct val="0"/>
              </a:spcBef>
              <a:defRPr sz="2400">
                <a:solidFill>
                  <a:schemeClr val="tx1"/>
                </a:solidFill>
                <a:latin typeface="Times New Roman" pitchFamily="18" charset="0"/>
              </a:defRPr>
            </a:lvl1pPr>
            <a:lvl2pPr marL="742950" indent="-285750" defTabSz="909638">
              <a:spcBef>
                <a:spcPct val="0"/>
              </a:spcBef>
              <a:defRPr sz="2400">
                <a:solidFill>
                  <a:schemeClr val="tx1"/>
                </a:solidFill>
                <a:latin typeface="Times New Roman" pitchFamily="18" charset="0"/>
              </a:defRPr>
            </a:lvl2pPr>
            <a:lvl3pPr marL="1143000" indent="-228600" defTabSz="909638">
              <a:spcBef>
                <a:spcPct val="0"/>
              </a:spcBef>
              <a:defRPr sz="2400">
                <a:solidFill>
                  <a:schemeClr val="tx1"/>
                </a:solidFill>
                <a:latin typeface="Times New Roman" pitchFamily="18" charset="0"/>
              </a:defRPr>
            </a:lvl3pPr>
            <a:lvl4pPr marL="1600200" indent="-228600" defTabSz="909638">
              <a:spcBef>
                <a:spcPct val="0"/>
              </a:spcBef>
              <a:defRPr sz="2400">
                <a:solidFill>
                  <a:schemeClr val="tx1"/>
                </a:solidFill>
                <a:latin typeface="Times New Roman" pitchFamily="18" charset="0"/>
              </a:defRPr>
            </a:lvl4pPr>
            <a:lvl5pPr marL="2057400" indent="-228600" defTabSz="909638">
              <a:spcBef>
                <a:spcPct val="0"/>
              </a:spcBef>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algn="r" eaLnBrk="1" hangingPunct="1">
              <a:buClrTx/>
              <a:buFontTx/>
              <a:buNone/>
            </a:pPr>
            <a:fld id="{2684D31D-6217-47C9-AD41-27ED3D1E4F4F}" type="slidenum">
              <a:rPr lang="en-US" altLang="en-US" sz="1200">
                <a:solidFill>
                  <a:srgbClr val="000000"/>
                </a:solidFill>
                <a:cs typeface="Arial" charset="0"/>
              </a:rPr>
              <a:pPr algn="r" eaLnBrk="1" hangingPunct="1">
                <a:buClrTx/>
                <a:buFontTx/>
                <a:buNone/>
              </a:pPr>
              <a:t>18</a:t>
            </a:fld>
            <a:endParaRPr lang="en-US" altLang="en-US" sz="1200">
              <a:solidFill>
                <a:srgbClr val="000000"/>
              </a:solidFill>
              <a:cs typeface="Arial" charset="0"/>
            </a:endParaRPr>
          </a:p>
        </p:txBody>
      </p:sp>
      <p:sp>
        <p:nvSpPr>
          <p:cNvPr id="477187" name="Rectangle 2"/>
          <p:cNvSpPr>
            <a:spLocks noChangeArrowheads="1" noTextEdit="1"/>
          </p:cNvSpPr>
          <p:nvPr>
            <p:ph type="sldImg"/>
          </p:nvPr>
        </p:nvSpPr>
        <p:spPr>
          <a:xfrm>
            <a:off x="1104900" y="696913"/>
            <a:ext cx="4648200" cy="3486150"/>
          </a:xfrm>
          <a:ln/>
        </p:spPr>
      </p:sp>
      <p:sp>
        <p:nvSpPr>
          <p:cNvPr id="477188" name="Rectangle 3"/>
          <p:cNvSpPr>
            <a:spLocks noGrp="1" noChangeArrowheads="1"/>
          </p:cNvSpPr>
          <p:nvPr>
            <p:ph type="body" idx="1"/>
          </p:nvPr>
        </p:nvSpPr>
        <p:spPr>
          <a:xfrm>
            <a:off x="685800" y="4414838"/>
            <a:ext cx="5486400" cy="4184650"/>
          </a:xfrm>
        </p:spPr>
        <p:txBody>
          <a:bodyPr lIns="91440" tIns="45720" rIns="91440" bIns="45720"/>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213756-08D4-4B75-A35F-2E6A5350C6F4}" type="slidenum">
              <a:rPr lang="en-US" altLang="en-US"/>
              <a:pPr/>
              <a:t>20</a:t>
            </a:fld>
            <a:endParaRPr lang="en-US" altLang="en-US"/>
          </a:p>
        </p:txBody>
      </p:sp>
      <p:sp>
        <p:nvSpPr>
          <p:cNvPr id="480258" name="Rectangle 7"/>
          <p:cNvSpPr txBox="1">
            <a:spLocks noGrp="1" noChangeArrowheads="1"/>
          </p:cNvSpPr>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defTabSz="909638">
              <a:spcBef>
                <a:spcPct val="0"/>
              </a:spcBef>
              <a:defRPr sz="2400">
                <a:solidFill>
                  <a:schemeClr val="tx1"/>
                </a:solidFill>
                <a:latin typeface="Times New Roman" pitchFamily="18" charset="0"/>
              </a:defRPr>
            </a:lvl1pPr>
            <a:lvl2pPr marL="742950" indent="-285750" defTabSz="909638">
              <a:spcBef>
                <a:spcPct val="0"/>
              </a:spcBef>
              <a:defRPr sz="2400">
                <a:solidFill>
                  <a:schemeClr val="tx1"/>
                </a:solidFill>
                <a:latin typeface="Times New Roman" pitchFamily="18" charset="0"/>
              </a:defRPr>
            </a:lvl2pPr>
            <a:lvl3pPr marL="1143000" indent="-228600" defTabSz="909638">
              <a:spcBef>
                <a:spcPct val="0"/>
              </a:spcBef>
              <a:defRPr sz="2400">
                <a:solidFill>
                  <a:schemeClr val="tx1"/>
                </a:solidFill>
                <a:latin typeface="Times New Roman" pitchFamily="18" charset="0"/>
              </a:defRPr>
            </a:lvl3pPr>
            <a:lvl4pPr marL="1600200" indent="-228600" defTabSz="909638">
              <a:spcBef>
                <a:spcPct val="0"/>
              </a:spcBef>
              <a:defRPr sz="2400">
                <a:solidFill>
                  <a:schemeClr val="tx1"/>
                </a:solidFill>
                <a:latin typeface="Times New Roman" pitchFamily="18" charset="0"/>
              </a:defRPr>
            </a:lvl4pPr>
            <a:lvl5pPr marL="2057400" indent="-228600" defTabSz="909638">
              <a:spcBef>
                <a:spcPct val="0"/>
              </a:spcBef>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algn="r" eaLnBrk="1" hangingPunct="1">
              <a:buClrTx/>
              <a:buFontTx/>
              <a:buNone/>
            </a:pPr>
            <a:fld id="{676B3C2D-C513-4061-BA5C-EB85196DE789}" type="slidenum">
              <a:rPr lang="en-US" altLang="en-US" sz="1200">
                <a:solidFill>
                  <a:srgbClr val="000000"/>
                </a:solidFill>
                <a:cs typeface="Arial" charset="0"/>
              </a:rPr>
              <a:pPr algn="r" eaLnBrk="1" hangingPunct="1">
                <a:buClrTx/>
                <a:buFontTx/>
                <a:buNone/>
              </a:pPr>
              <a:t>20</a:t>
            </a:fld>
            <a:endParaRPr lang="en-US" altLang="en-US" sz="1200">
              <a:solidFill>
                <a:srgbClr val="000000"/>
              </a:solidFill>
              <a:cs typeface="Arial" charset="0"/>
            </a:endParaRPr>
          </a:p>
        </p:txBody>
      </p:sp>
      <p:sp>
        <p:nvSpPr>
          <p:cNvPr id="480259" name="Rectangle 2"/>
          <p:cNvSpPr>
            <a:spLocks noChangeArrowheads="1" noTextEdit="1"/>
          </p:cNvSpPr>
          <p:nvPr>
            <p:ph type="sldImg"/>
          </p:nvPr>
        </p:nvSpPr>
        <p:spPr>
          <a:xfrm>
            <a:off x="1104900" y="696913"/>
            <a:ext cx="4648200" cy="3486150"/>
          </a:xfrm>
          <a:ln/>
        </p:spPr>
      </p:sp>
      <p:sp>
        <p:nvSpPr>
          <p:cNvPr id="480260" name="Rectangle 3"/>
          <p:cNvSpPr>
            <a:spLocks noGrp="1" noChangeArrowheads="1"/>
          </p:cNvSpPr>
          <p:nvPr>
            <p:ph type="body" idx="1"/>
          </p:nvPr>
        </p:nvSpPr>
        <p:spPr>
          <a:xfrm>
            <a:off x="685800" y="4414838"/>
            <a:ext cx="5486400" cy="4184650"/>
          </a:xfrm>
        </p:spPr>
        <p:txBody>
          <a:bodyPr lIns="91440" tIns="45720" rIns="91440" bIns="45720"/>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F03DFD-C9DD-47A2-86A3-1B58C01DA40B}" type="slidenum">
              <a:rPr lang="en-US" altLang="en-US"/>
              <a:pPr/>
              <a:t>21</a:t>
            </a:fld>
            <a:endParaRPr lang="en-US" altLang="en-US"/>
          </a:p>
        </p:txBody>
      </p:sp>
      <p:sp>
        <p:nvSpPr>
          <p:cNvPr id="482306" name="Rectangle 7"/>
          <p:cNvSpPr txBox="1">
            <a:spLocks noGrp="1" noChangeArrowheads="1"/>
          </p:cNvSpPr>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defTabSz="909638">
              <a:spcBef>
                <a:spcPct val="0"/>
              </a:spcBef>
              <a:defRPr sz="2400">
                <a:solidFill>
                  <a:schemeClr val="tx1"/>
                </a:solidFill>
                <a:latin typeface="Times New Roman" pitchFamily="18" charset="0"/>
              </a:defRPr>
            </a:lvl1pPr>
            <a:lvl2pPr marL="742950" indent="-285750" defTabSz="909638">
              <a:spcBef>
                <a:spcPct val="0"/>
              </a:spcBef>
              <a:defRPr sz="2400">
                <a:solidFill>
                  <a:schemeClr val="tx1"/>
                </a:solidFill>
                <a:latin typeface="Times New Roman" pitchFamily="18" charset="0"/>
              </a:defRPr>
            </a:lvl2pPr>
            <a:lvl3pPr marL="1143000" indent="-228600" defTabSz="909638">
              <a:spcBef>
                <a:spcPct val="0"/>
              </a:spcBef>
              <a:defRPr sz="2400">
                <a:solidFill>
                  <a:schemeClr val="tx1"/>
                </a:solidFill>
                <a:latin typeface="Times New Roman" pitchFamily="18" charset="0"/>
              </a:defRPr>
            </a:lvl3pPr>
            <a:lvl4pPr marL="1600200" indent="-228600" defTabSz="909638">
              <a:spcBef>
                <a:spcPct val="0"/>
              </a:spcBef>
              <a:defRPr sz="2400">
                <a:solidFill>
                  <a:schemeClr val="tx1"/>
                </a:solidFill>
                <a:latin typeface="Times New Roman" pitchFamily="18" charset="0"/>
              </a:defRPr>
            </a:lvl4pPr>
            <a:lvl5pPr marL="2057400" indent="-228600" defTabSz="909638">
              <a:spcBef>
                <a:spcPct val="0"/>
              </a:spcBef>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algn="r" eaLnBrk="1" hangingPunct="1">
              <a:buClrTx/>
              <a:buFontTx/>
              <a:buNone/>
            </a:pPr>
            <a:fld id="{240396EF-3E84-4932-9299-92B151644BA9}" type="slidenum">
              <a:rPr lang="en-US" altLang="en-US" sz="1200">
                <a:solidFill>
                  <a:srgbClr val="000000"/>
                </a:solidFill>
                <a:cs typeface="Arial" charset="0"/>
              </a:rPr>
              <a:pPr algn="r" eaLnBrk="1" hangingPunct="1">
                <a:buClrTx/>
                <a:buFontTx/>
                <a:buNone/>
              </a:pPr>
              <a:t>21</a:t>
            </a:fld>
            <a:endParaRPr lang="en-US" altLang="en-US" sz="1200">
              <a:solidFill>
                <a:srgbClr val="000000"/>
              </a:solidFill>
              <a:cs typeface="Arial" charset="0"/>
            </a:endParaRPr>
          </a:p>
        </p:txBody>
      </p:sp>
      <p:sp>
        <p:nvSpPr>
          <p:cNvPr id="482307" name="Rectangle 2"/>
          <p:cNvSpPr>
            <a:spLocks noChangeArrowheads="1" noTextEdit="1"/>
          </p:cNvSpPr>
          <p:nvPr>
            <p:ph type="sldImg"/>
          </p:nvPr>
        </p:nvSpPr>
        <p:spPr>
          <a:xfrm>
            <a:off x="1104900" y="696913"/>
            <a:ext cx="4648200" cy="3486150"/>
          </a:xfrm>
          <a:ln/>
        </p:spPr>
      </p:sp>
      <p:sp>
        <p:nvSpPr>
          <p:cNvPr id="482308" name="Rectangle 3"/>
          <p:cNvSpPr>
            <a:spLocks noGrp="1" noChangeArrowheads="1"/>
          </p:cNvSpPr>
          <p:nvPr>
            <p:ph type="body" idx="1"/>
          </p:nvPr>
        </p:nvSpPr>
        <p:spPr>
          <a:xfrm>
            <a:off x="685800" y="4414838"/>
            <a:ext cx="5486400" cy="4184650"/>
          </a:xfrm>
        </p:spPr>
        <p:txBody>
          <a:bodyPr lIns="91440" tIns="45720" rIns="91440" bIns="45720"/>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3D57B8-A059-4CDE-83A6-9F8A8526578B}" type="slidenum">
              <a:rPr lang="en-US" altLang="en-US"/>
              <a:pPr/>
              <a:t>22</a:t>
            </a:fld>
            <a:endParaRPr lang="en-US" altLang="en-US"/>
          </a:p>
        </p:txBody>
      </p:sp>
      <p:sp>
        <p:nvSpPr>
          <p:cNvPr id="484354" name="Rectangle 7"/>
          <p:cNvSpPr txBox="1">
            <a:spLocks noGrp="1" noChangeArrowheads="1"/>
          </p:cNvSpPr>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defTabSz="909638">
              <a:spcBef>
                <a:spcPct val="0"/>
              </a:spcBef>
              <a:defRPr sz="2400">
                <a:solidFill>
                  <a:schemeClr val="tx1"/>
                </a:solidFill>
                <a:latin typeface="Times New Roman" pitchFamily="18" charset="0"/>
              </a:defRPr>
            </a:lvl1pPr>
            <a:lvl2pPr marL="742950" indent="-285750" defTabSz="909638">
              <a:spcBef>
                <a:spcPct val="0"/>
              </a:spcBef>
              <a:defRPr sz="2400">
                <a:solidFill>
                  <a:schemeClr val="tx1"/>
                </a:solidFill>
                <a:latin typeface="Times New Roman" pitchFamily="18" charset="0"/>
              </a:defRPr>
            </a:lvl2pPr>
            <a:lvl3pPr marL="1143000" indent="-228600" defTabSz="909638">
              <a:spcBef>
                <a:spcPct val="0"/>
              </a:spcBef>
              <a:defRPr sz="2400">
                <a:solidFill>
                  <a:schemeClr val="tx1"/>
                </a:solidFill>
                <a:latin typeface="Times New Roman" pitchFamily="18" charset="0"/>
              </a:defRPr>
            </a:lvl3pPr>
            <a:lvl4pPr marL="1600200" indent="-228600" defTabSz="909638">
              <a:spcBef>
                <a:spcPct val="0"/>
              </a:spcBef>
              <a:defRPr sz="2400">
                <a:solidFill>
                  <a:schemeClr val="tx1"/>
                </a:solidFill>
                <a:latin typeface="Times New Roman" pitchFamily="18" charset="0"/>
              </a:defRPr>
            </a:lvl4pPr>
            <a:lvl5pPr marL="2057400" indent="-228600" defTabSz="909638">
              <a:spcBef>
                <a:spcPct val="0"/>
              </a:spcBef>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algn="r" eaLnBrk="1" hangingPunct="1">
              <a:buClrTx/>
              <a:buFontTx/>
              <a:buNone/>
            </a:pPr>
            <a:fld id="{F8EE9C04-2EEB-42EA-A823-4D0AF3D511C2}" type="slidenum">
              <a:rPr lang="en-US" altLang="en-US" sz="1200">
                <a:solidFill>
                  <a:srgbClr val="000000"/>
                </a:solidFill>
                <a:cs typeface="Arial" charset="0"/>
              </a:rPr>
              <a:pPr algn="r" eaLnBrk="1" hangingPunct="1">
                <a:buClrTx/>
                <a:buFontTx/>
                <a:buNone/>
              </a:pPr>
              <a:t>22</a:t>
            </a:fld>
            <a:endParaRPr lang="en-US" altLang="en-US" sz="1200">
              <a:solidFill>
                <a:srgbClr val="000000"/>
              </a:solidFill>
              <a:cs typeface="Arial" charset="0"/>
            </a:endParaRPr>
          </a:p>
        </p:txBody>
      </p:sp>
      <p:sp>
        <p:nvSpPr>
          <p:cNvPr id="484355" name="Rectangle 2"/>
          <p:cNvSpPr>
            <a:spLocks noChangeArrowheads="1" noTextEdit="1"/>
          </p:cNvSpPr>
          <p:nvPr>
            <p:ph type="sldImg"/>
          </p:nvPr>
        </p:nvSpPr>
        <p:spPr>
          <a:xfrm>
            <a:off x="1104900" y="696913"/>
            <a:ext cx="4648200" cy="3486150"/>
          </a:xfrm>
          <a:ln/>
        </p:spPr>
      </p:sp>
      <p:sp>
        <p:nvSpPr>
          <p:cNvPr id="484356" name="Rectangle 3"/>
          <p:cNvSpPr>
            <a:spLocks noGrp="1" noChangeArrowheads="1"/>
          </p:cNvSpPr>
          <p:nvPr>
            <p:ph type="body" idx="1"/>
          </p:nvPr>
        </p:nvSpPr>
        <p:spPr>
          <a:xfrm>
            <a:off x="685800" y="4414838"/>
            <a:ext cx="5486400" cy="4184650"/>
          </a:xfrm>
        </p:spPr>
        <p:txBody>
          <a:bodyPr lIns="91440" tIns="45720" rIns="91440" bIns="45720"/>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F26BEC3-7264-4C11-BB91-79A45CED902E}" type="slidenum">
              <a:rPr lang="en-US" altLang="en-US"/>
              <a:pPr/>
              <a:t>23</a:t>
            </a:fld>
            <a:endParaRPr lang="en-US" altLang="en-US"/>
          </a:p>
        </p:txBody>
      </p:sp>
      <p:sp>
        <p:nvSpPr>
          <p:cNvPr id="490498" name="Rectangle 7"/>
          <p:cNvSpPr txBox="1">
            <a:spLocks noGrp="1" noChangeArrowheads="1"/>
          </p:cNvSpPr>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defTabSz="909638">
              <a:spcBef>
                <a:spcPct val="0"/>
              </a:spcBef>
              <a:defRPr sz="2400">
                <a:solidFill>
                  <a:schemeClr val="tx1"/>
                </a:solidFill>
                <a:latin typeface="Times New Roman" pitchFamily="18" charset="0"/>
              </a:defRPr>
            </a:lvl1pPr>
            <a:lvl2pPr marL="742950" indent="-285750" defTabSz="909638">
              <a:spcBef>
                <a:spcPct val="0"/>
              </a:spcBef>
              <a:defRPr sz="2400">
                <a:solidFill>
                  <a:schemeClr val="tx1"/>
                </a:solidFill>
                <a:latin typeface="Times New Roman" pitchFamily="18" charset="0"/>
              </a:defRPr>
            </a:lvl2pPr>
            <a:lvl3pPr marL="1143000" indent="-228600" defTabSz="909638">
              <a:spcBef>
                <a:spcPct val="0"/>
              </a:spcBef>
              <a:defRPr sz="2400">
                <a:solidFill>
                  <a:schemeClr val="tx1"/>
                </a:solidFill>
                <a:latin typeface="Times New Roman" pitchFamily="18" charset="0"/>
              </a:defRPr>
            </a:lvl3pPr>
            <a:lvl4pPr marL="1600200" indent="-228600" defTabSz="909638">
              <a:spcBef>
                <a:spcPct val="0"/>
              </a:spcBef>
              <a:defRPr sz="2400">
                <a:solidFill>
                  <a:schemeClr val="tx1"/>
                </a:solidFill>
                <a:latin typeface="Times New Roman" pitchFamily="18" charset="0"/>
              </a:defRPr>
            </a:lvl4pPr>
            <a:lvl5pPr marL="2057400" indent="-228600" defTabSz="909638">
              <a:spcBef>
                <a:spcPct val="0"/>
              </a:spcBef>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algn="r" eaLnBrk="1" hangingPunct="1">
              <a:buClrTx/>
              <a:buFontTx/>
              <a:buNone/>
            </a:pPr>
            <a:fld id="{0958A803-B77E-4203-85FF-5F64F345C140}" type="slidenum">
              <a:rPr lang="en-US" altLang="en-US" sz="1200">
                <a:solidFill>
                  <a:srgbClr val="000000"/>
                </a:solidFill>
                <a:cs typeface="Arial" charset="0"/>
              </a:rPr>
              <a:pPr algn="r" eaLnBrk="1" hangingPunct="1">
                <a:buClrTx/>
                <a:buFontTx/>
                <a:buNone/>
              </a:pPr>
              <a:t>23</a:t>
            </a:fld>
            <a:endParaRPr lang="en-US" altLang="en-US" sz="1200">
              <a:solidFill>
                <a:srgbClr val="000000"/>
              </a:solidFill>
              <a:cs typeface="Arial" charset="0"/>
            </a:endParaRPr>
          </a:p>
        </p:txBody>
      </p:sp>
      <p:sp>
        <p:nvSpPr>
          <p:cNvPr id="490499" name="Rectangle 2"/>
          <p:cNvSpPr>
            <a:spLocks noChangeArrowheads="1" noTextEdit="1"/>
          </p:cNvSpPr>
          <p:nvPr>
            <p:ph type="sldImg"/>
          </p:nvPr>
        </p:nvSpPr>
        <p:spPr>
          <a:xfrm>
            <a:off x="1104900" y="696913"/>
            <a:ext cx="4648200" cy="3486150"/>
          </a:xfrm>
          <a:ln/>
        </p:spPr>
      </p:sp>
      <p:sp>
        <p:nvSpPr>
          <p:cNvPr id="490500" name="Rectangle 3"/>
          <p:cNvSpPr>
            <a:spLocks noGrp="1" noChangeArrowheads="1"/>
          </p:cNvSpPr>
          <p:nvPr>
            <p:ph type="body" idx="1"/>
          </p:nvPr>
        </p:nvSpPr>
        <p:spPr>
          <a:xfrm>
            <a:off x="685800" y="4414838"/>
            <a:ext cx="5486400" cy="4184650"/>
          </a:xfrm>
        </p:spPr>
        <p:txBody>
          <a:bodyPr lIns="91440" tIns="45720" rIns="91440" bIns="45720"/>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CF559-A209-4CEB-93D8-4176F89CB2B8}" type="slidenum">
              <a:rPr lang="en-US" altLang="en-US"/>
              <a:pPr/>
              <a:t>2</a:t>
            </a:fld>
            <a:endParaRPr lang="en-US" altLang="en-US"/>
          </a:p>
        </p:txBody>
      </p:sp>
      <p:sp>
        <p:nvSpPr>
          <p:cNvPr id="438274" name="Rectangle 2"/>
          <p:cNvSpPr>
            <a:spLocks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958C08D-6497-48D2-AF31-BAD5EE33EFE8}" type="slidenum">
              <a:rPr lang="en-US" altLang="en-US"/>
              <a:pPr/>
              <a:t>24</a:t>
            </a:fld>
            <a:endParaRPr lang="en-US" altLang="en-US"/>
          </a:p>
        </p:txBody>
      </p:sp>
      <p:sp>
        <p:nvSpPr>
          <p:cNvPr id="486402" name="Rectangle 7"/>
          <p:cNvSpPr txBox="1">
            <a:spLocks noGrp="1" noChangeArrowheads="1"/>
          </p:cNvSpPr>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defTabSz="909638">
              <a:spcBef>
                <a:spcPct val="0"/>
              </a:spcBef>
              <a:defRPr sz="2400">
                <a:solidFill>
                  <a:schemeClr val="tx1"/>
                </a:solidFill>
                <a:latin typeface="Times New Roman" pitchFamily="18" charset="0"/>
              </a:defRPr>
            </a:lvl1pPr>
            <a:lvl2pPr marL="742950" indent="-285750" defTabSz="909638">
              <a:spcBef>
                <a:spcPct val="0"/>
              </a:spcBef>
              <a:defRPr sz="2400">
                <a:solidFill>
                  <a:schemeClr val="tx1"/>
                </a:solidFill>
                <a:latin typeface="Times New Roman" pitchFamily="18" charset="0"/>
              </a:defRPr>
            </a:lvl2pPr>
            <a:lvl3pPr marL="1143000" indent="-228600" defTabSz="909638">
              <a:spcBef>
                <a:spcPct val="0"/>
              </a:spcBef>
              <a:defRPr sz="2400">
                <a:solidFill>
                  <a:schemeClr val="tx1"/>
                </a:solidFill>
                <a:latin typeface="Times New Roman" pitchFamily="18" charset="0"/>
              </a:defRPr>
            </a:lvl3pPr>
            <a:lvl4pPr marL="1600200" indent="-228600" defTabSz="909638">
              <a:spcBef>
                <a:spcPct val="0"/>
              </a:spcBef>
              <a:defRPr sz="2400">
                <a:solidFill>
                  <a:schemeClr val="tx1"/>
                </a:solidFill>
                <a:latin typeface="Times New Roman" pitchFamily="18" charset="0"/>
              </a:defRPr>
            </a:lvl4pPr>
            <a:lvl5pPr marL="2057400" indent="-228600" defTabSz="909638">
              <a:spcBef>
                <a:spcPct val="0"/>
              </a:spcBef>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pPr algn="r" eaLnBrk="1" hangingPunct="1">
              <a:buClrTx/>
              <a:buFontTx/>
              <a:buNone/>
            </a:pPr>
            <a:fld id="{ED5BD444-C2BB-4EC1-AE5A-356572A792C9}" type="slidenum">
              <a:rPr lang="en-US" altLang="en-US" sz="1200">
                <a:solidFill>
                  <a:srgbClr val="000000"/>
                </a:solidFill>
                <a:cs typeface="Arial" charset="0"/>
              </a:rPr>
              <a:pPr algn="r" eaLnBrk="1" hangingPunct="1">
                <a:buClrTx/>
                <a:buFontTx/>
                <a:buNone/>
              </a:pPr>
              <a:t>24</a:t>
            </a:fld>
            <a:endParaRPr lang="en-US" altLang="en-US" sz="1200">
              <a:solidFill>
                <a:srgbClr val="000000"/>
              </a:solidFill>
              <a:cs typeface="Arial" charset="0"/>
            </a:endParaRPr>
          </a:p>
        </p:txBody>
      </p:sp>
      <p:sp>
        <p:nvSpPr>
          <p:cNvPr id="486403" name="Rectangle 2"/>
          <p:cNvSpPr>
            <a:spLocks noChangeArrowheads="1" noTextEdit="1"/>
          </p:cNvSpPr>
          <p:nvPr>
            <p:ph type="sldImg"/>
          </p:nvPr>
        </p:nvSpPr>
        <p:spPr>
          <a:xfrm>
            <a:off x="1104900" y="696913"/>
            <a:ext cx="4648200" cy="3486150"/>
          </a:xfrm>
          <a:ln/>
        </p:spPr>
      </p:sp>
      <p:sp>
        <p:nvSpPr>
          <p:cNvPr id="486404" name="Rectangle 3"/>
          <p:cNvSpPr>
            <a:spLocks noGrp="1" noChangeArrowheads="1"/>
          </p:cNvSpPr>
          <p:nvPr>
            <p:ph type="body" idx="1"/>
          </p:nvPr>
        </p:nvSpPr>
        <p:spPr>
          <a:xfrm>
            <a:off x="685800" y="4414838"/>
            <a:ext cx="5486400" cy="4184650"/>
          </a:xfrm>
        </p:spPr>
        <p:txBody>
          <a:bodyPr lIns="91440" tIns="45720" rIns="91440" bIns="45720"/>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6E8BD-13E5-4E31-BA66-4976E53A19A9}" type="slidenum">
              <a:rPr lang="en-US" altLang="en-US"/>
              <a:pPr/>
              <a:t>26</a:t>
            </a:fld>
            <a:endParaRPr lang="en-US" altLang="en-US"/>
          </a:p>
        </p:txBody>
      </p:sp>
      <p:sp>
        <p:nvSpPr>
          <p:cNvPr id="472066" name="Rectangle 2"/>
          <p:cNvSpPr>
            <a:spLocks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254A5-0EA0-48DE-BE91-81DC8AC1596C}" type="slidenum">
              <a:rPr lang="en-US" altLang="en-US"/>
              <a:pPr/>
              <a:t>27</a:t>
            </a:fld>
            <a:endParaRPr lang="en-US" altLang="en-US"/>
          </a:p>
        </p:txBody>
      </p:sp>
      <p:sp>
        <p:nvSpPr>
          <p:cNvPr id="293890" name="Rectangle 2"/>
          <p:cNvSpPr>
            <a:spLocks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3B29B-0992-4C8A-8FCF-86D6F9155770}" type="slidenum">
              <a:rPr lang="en-US" altLang="en-US"/>
              <a:pPr/>
              <a:t>28</a:t>
            </a:fld>
            <a:endParaRPr lang="en-US" altLang="en-US"/>
          </a:p>
        </p:txBody>
      </p:sp>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AA95C-0032-40FA-A0D8-B87FCC8A2AE2}" type="slidenum">
              <a:rPr lang="en-US" altLang="en-US"/>
              <a:pPr/>
              <a:t>29</a:t>
            </a:fld>
            <a:endParaRPr lang="en-US" altLang="en-US"/>
          </a:p>
        </p:txBody>
      </p:sp>
      <p:sp>
        <p:nvSpPr>
          <p:cNvPr id="296962" name="Rectangle 2"/>
          <p:cNvSpPr>
            <a:spLocks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D188C-393F-4C9B-B813-12442010DE29}" type="slidenum">
              <a:rPr lang="en-US" altLang="en-US"/>
              <a:pPr/>
              <a:t>30</a:t>
            </a:fld>
            <a:endParaRPr lang="en-US" altLang="en-US"/>
          </a:p>
        </p:txBody>
      </p:sp>
      <p:sp>
        <p:nvSpPr>
          <p:cNvPr id="415746" name="Rectangle 2"/>
          <p:cNvSpPr>
            <a:spLocks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2CEC3-ADB8-4919-AE94-F0842DAF5818}" type="slidenum">
              <a:rPr lang="en-US" altLang="en-US"/>
              <a:pPr/>
              <a:t>31</a:t>
            </a:fld>
            <a:endParaRPr lang="en-US" altLang="en-US"/>
          </a:p>
        </p:txBody>
      </p:sp>
      <p:sp>
        <p:nvSpPr>
          <p:cNvPr id="419842" name="Rectangle 2"/>
          <p:cNvSpPr>
            <a:spLocks noChangeArrowheads="1" noTextEdit="1"/>
          </p:cNvSpPr>
          <p:nvPr>
            <p:ph type="sldImg"/>
          </p:nvPr>
        </p:nvSpPr>
        <p:spPr>
          <a:xfrm>
            <a:off x="1104900" y="698500"/>
            <a:ext cx="4648200" cy="3486150"/>
          </a:xfrm>
          <a:ln/>
        </p:spPr>
      </p:sp>
      <p:sp>
        <p:nvSpPr>
          <p:cNvPr id="419843" name="Rectangle 3"/>
          <p:cNvSpPr>
            <a:spLocks noGrp="1" noChangeArrowheads="1"/>
          </p:cNvSpPr>
          <p:nvPr>
            <p:ph type="body" idx="1"/>
          </p:nvPr>
        </p:nvSpPr>
        <p:spPr>
          <a:xfrm>
            <a:off x="914400" y="4416425"/>
            <a:ext cx="5029200" cy="4181475"/>
          </a:xfrm>
        </p:spPr>
        <p:txBody>
          <a:bodyPr lIns="90750" tIns="45375" rIns="90750" bIns="45375"/>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486B-024A-43C7-B622-314E3A7DC645}" type="slidenum">
              <a:rPr lang="en-US" altLang="en-US"/>
              <a:pPr/>
              <a:t>32</a:t>
            </a:fld>
            <a:endParaRPr lang="en-US" altLang="en-US"/>
          </a:p>
        </p:txBody>
      </p:sp>
      <p:sp>
        <p:nvSpPr>
          <p:cNvPr id="434178" name="Rectangle 2"/>
          <p:cNvSpPr>
            <a:spLocks noChangeArrowheads="1" noTextEdit="1"/>
          </p:cNvSpPr>
          <p:nvPr>
            <p:ph type="sldImg"/>
          </p:nvPr>
        </p:nvSpPr>
        <p:spPr>
          <a:ln/>
        </p:spPr>
      </p:sp>
      <p:sp>
        <p:nvSpPr>
          <p:cNvPr id="434179" name="Rectangle 3"/>
          <p:cNvSpPr>
            <a:spLocks noGrp="1" noChangeArrowheads="1"/>
          </p:cNvSpPr>
          <p:nvPr>
            <p:ph type="body" idx="1"/>
          </p:nvPr>
        </p:nvSpPr>
        <p:spPr>
          <a:xfrm>
            <a:off x="917575" y="4381500"/>
            <a:ext cx="5022850" cy="4225925"/>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1A9E5-FA64-47EC-AB0E-E95CF3A7B70B}" type="slidenum">
              <a:rPr lang="en-US" altLang="en-US"/>
              <a:pPr/>
              <a:t>33</a:t>
            </a:fld>
            <a:endParaRPr lang="en-US" altLang="en-US"/>
          </a:p>
        </p:txBody>
      </p:sp>
      <p:sp>
        <p:nvSpPr>
          <p:cNvPr id="424962" name="Rectangle 2"/>
          <p:cNvSpPr>
            <a:spLocks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61D17-1D72-4AE7-A820-816FFE6A603F}" type="slidenum">
              <a:rPr lang="en-US" altLang="en-US"/>
              <a:pPr/>
              <a:t>34</a:t>
            </a:fld>
            <a:endParaRPr lang="en-US" altLang="en-US"/>
          </a:p>
        </p:txBody>
      </p:sp>
      <p:sp>
        <p:nvSpPr>
          <p:cNvPr id="311298" name="Rectangle 2"/>
          <p:cNvSpPr>
            <a:spLocks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B3C0F-E7D5-4E7A-B1A4-E56B5B7510EF}" type="slidenum">
              <a:rPr lang="en-US" altLang="en-US"/>
              <a:pPr/>
              <a:t>3</a:t>
            </a:fld>
            <a:endParaRPr lang="en-US" altLang="en-US"/>
          </a:p>
        </p:txBody>
      </p:sp>
      <p:sp>
        <p:nvSpPr>
          <p:cNvPr id="440322" name="Rectangle 2"/>
          <p:cNvSpPr>
            <a:spLocks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D7E6C-10CB-4C86-B07A-A3E26572BC3C}" type="slidenum">
              <a:rPr lang="en-US" altLang="en-US"/>
              <a:pPr/>
              <a:t>35</a:t>
            </a:fld>
            <a:endParaRPr lang="en-US" altLang="en-US"/>
          </a:p>
        </p:txBody>
      </p:sp>
      <p:sp>
        <p:nvSpPr>
          <p:cNvPr id="427010" name="Rectangle 2"/>
          <p:cNvSpPr>
            <a:spLocks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FAD34-A4AD-42F5-B7FF-6C262F417028}" type="slidenum">
              <a:rPr lang="en-US" altLang="en-US"/>
              <a:pPr/>
              <a:t>36</a:t>
            </a:fld>
            <a:endParaRPr lang="en-US" altLang="en-US"/>
          </a:p>
        </p:txBody>
      </p:sp>
      <p:sp>
        <p:nvSpPr>
          <p:cNvPr id="314370" name="Rectangle 2"/>
          <p:cNvSpPr>
            <a:spLocks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51732-0537-4698-A8BD-CD2847962BD8}" type="slidenum">
              <a:rPr lang="en-US" altLang="en-US"/>
              <a:pPr/>
              <a:t>37</a:t>
            </a:fld>
            <a:endParaRPr lang="en-US" altLang="en-US"/>
          </a:p>
        </p:txBody>
      </p:sp>
      <p:sp>
        <p:nvSpPr>
          <p:cNvPr id="429058" name="Rectangle 2"/>
          <p:cNvSpPr>
            <a:spLocks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4D0FC-2E14-450B-BD6D-F153F5D9EFBC}" type="slidenum">
              <a:rPr lang="en-US" altLang="en-US"/>
              <a:pPr/>
              <a:t>38</a:t>
            </a:fld>
            <a:endParaRPr lang="en-US" altLang="en-US"/>
          </a:p>
        </p:txBody>
      </p:sp>
      <p:sp>
        <p:nvSpPr>
          <p:cNvPr id="320514" name="Rectangle 2"/>
          <p:cNvSpPr>
            <a:spLocks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A3D81-3717-410D-82A4-1003E2330FFF}" type="slidenum">
              <a:rPr lang="en-US" altLang="en-US"/>
              <a:pPr/>
              <a:t>39</a:t>
            </a:fld>
            <a:endParaRPr lang="en-US" altLang="en-US"/>
          </a:p>
        </p:txBody>
      </p:sp>
      <p:sp>
        <p:nvSpPr>
          <p:cNvPr id="432130" name="Rectangle 2"/>
          <p:cNvSpPr>
            <a:spLocks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C0A30-E7F6-41E8-B73B-E72B1E7691A3}" type="slidenum">
              <a:rPr lang="en-US" altLang="en-US"/>
              <a:pPr/>
              <a:t>40</a:t>
            </a:fld>
            <a:endParaRPr lang="en-US" altLang="en-US"/>
          </a:p>
        </p:txBody>
      </p:sp>
      <p:sp>
        <p:nvSpPr>
          <p:cNvPr id="399362" name="Rectangle 2"/>
          <p:cNvSpPr>
            <a:spLocks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0FEA3-AC3C-44CC-9946-99BCF044C458}" type="slidenum">
              <a:rPr lang="en-US" altLang="en-US"/>
              <a:pPr/>
              <a:t>42</a:t>
            </a:fld>
            <a:endParaRPr lang="en-US" altLang="en-US"/>
          </a:p>
        </p:txBody>
      </p:sp>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66BB5-6C3A-4F83-A7D2-87416FA92394}" type="slidenum">
              <a:rPr lang="en-US" altLang="en-US"/>
              <a:pPr/>
              <a:t>4</a:t>
            </a:fld>
            <a:endParaRPr lang="en-US" altLang="en-US"/>
          </a:p>
        </p:txBody>
      </p:sp>
      <p:sp>
        <p:nvSpPr>
          <p:cNvPr id="460802" name="Rectangle 2"/>
          <p:cNvSpPr>
            <a:spLocks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D148C-0223-4865-9010-4B6A402FAD1C}" type="slidenum">
              <a:rPr lang="en-US" altLang="en-US"/>
              <a:pPr/>
              <a:t>5</a:t>
            </a:fld>
            <a:endParaRPr lang="en-US" altLang="en-US"/>
          </a:p>
        </p:txBody>
      </p:sp>
      <p:sp>
        <p:nvSpPr>
          <p:cNvPr id="458754" name="Rectangle 2"/>
          <p:cNvSpPr>
            <a:spLocks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C7195-049D-41C6-83AE-A5C3500BB5B7}" type="slidenum">
              <a:rPr lang="en-US" altLang="en-US"/>
              <a:pPr/>
              <a:t>6</a:t>
            </a:fld>
            <a:endParaRPr lang="en-US" altLang="en-US"/>
          </a:p>
        </p:txBody>
      </p:sp>
      <p:sp>
        <p:nvSpPr>
          <p:cNvPr id="463874" name="Rectangle 2"/>
          <p:cNvSpPr>
            <a:spLocks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FE016-3914-4DF3-A10E-333BA350DC43}" type="slidenum">
              <a:rPr lang="en-US" altLang="en-US"/>
              <a:pPr/>
              <a:t>7</a:t>
            </a:fld>
            <a:endParaRPr lang="en-US" altLang="en-US"/>
          </a:p>
        </p:txBody>
      </p:sp>
      <p:sp>
        <p:nvSpPr>
          <p:cNvPr id="468994" name="Rectangle 2"/>
          <p:cNvSpPr>
            <a:spLocks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BC27C-B76A-4BF0-858D-5C673F84B3C1}" type="slidenum">
              <a:rPr lang="en-US" altLang="en-US"/>
              <a:pPr/>
              <a:t>8</a:t>
            </a:fld>
            <a:endParaRPr lang="en-US" altLang="en-US"/>
          </a:p>
        </p:txBody>
      </p:sp>
      <p:sp>
        <p:nvSpPr>
          <p:cNvPr id="466946" name="Rectangle 2"/>
          <p:cNvSpPr>
            <a:spLocks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6E765-43E2-4847-AE4D-ED08C01D131B}" type="slidenum">
              <a:rPr lang="en-US" altLang="en-US"/>
              <a:pPr/>
              <a:t>11</a:t>
            </a:fld>
            <a:endParaRPr lang="en-US" altLang="en-US"/>
          </a:p>
        </p:txBody>
      </p:sp>
      <p:sp>
        <p:nvSpPr>
          <p:cNvPr id="443394" name="Rectangle 2"/>
          <p:cNvSpPr>
            <a:spLocks noChangeArrowheads="1" noTextEdit="1"/>
          </p:cNvSpPr>
          <p:nvPr>
            <p:ph type="sldImg"/>
          </p:nvPr>
        </p:nvSpPr>
        <p:spPr>
          <a:xfrm>
            <a:off x="1096963" y="685800"/>
            <a:ext cx="4672012" cy="3503613"/>
          </a:xfrm>
          <a:ln/>
        </p:spPr>
      </p:sp>
      <p:sp>
        <p:nvSpPr>
          <p:cNvPr id="443395" name="Rectangle 3"/>
          <p:cNvSpPr>
            <a:spLocks noGrp="1" noChangeArrowheads="1"/>
          </p:cNvSpPr>
          <p:nvPr>
            <p:ph type="body" idx="1"/>
          </p:nvPr>
        </p:nvSpPr>
        <p:spPr>
          <a:xfrm>
            <a:off x="893763" y="4419600"/>
            <a:ext cx="5070475" cy="4192588"/>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91260134"/>
      </p:ext>
    </p:extLst>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1108499"/>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6576808"/>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960670"/>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3867444"/>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extLst>
      <p:ext uri="{BB962C8B-B14F-4D97-AF65-F5344CB8AC3E}">
        <p14:creationId xmlns:p14="http://schemas.microsoft.com/office/powerpoint/2010/main" val="3918852175"/>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48962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066469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6074262"/>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6331982"/>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20591828"/>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19173"/>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4783925"/>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7292942"/>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1.wmf"/></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659" name="Picture 4179" descr="Tex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50" y="366713"/>
            <a:ext cx="5086350" cy="5013325"/>
          </a:xfrm>
          <a:prstGeom prst="rect">
            <a:avLst/>
          </a:prstGeom>
          <a:noFill/>
          <a:extLst>
            <a:ext uri="{909E8E84-426E-40DD-AFC4-6F175D3DCCD1}">
              <a14:hiddenFill xmlns:a14="http://schemas.microsoft.com/office/drawing/2010/main">
                <a:solidFill>
                  <a:srgbClr val="FFFFFF"/>
                </a:solidFill>
              </a14:hiddenFill>
            </a:ext>
          </a:extLst>
        </p:spPr>
      </p:pic>
      <p:sp>
        <p:nvSpPr>
          <p:cNvPr id="195592" name="Rectangle 8"/>
          <p:cNvSpPr>
            <a:spLocks noChangeArrowheads="1"/>
          </p:cNvSpPr>
          <p:nvPr>
            <p:ph type="ctrTitle"/>
          </p:nvPr>
        </p:nvSpPr>
        <p:spPr bwMode="auto">
          <a:xfrm>
            <a:off x="0" y="3935413"/>
            <a:ext cx="9144000" cy="1314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r>
              <a:rPr lang="en-US" altLang="en-US" b="1">
                <a:solidFill>
                  <a:srgbClr val="FF3300"/>
                </a:solidFill>
                <a:effectLst>
                  <a:outerShdw blurRad="38100" dist="38100" dir="2700000" algn="tl">
                    <a:srgbClr val="C0C0C0"/>
                  </a:outerShdw>
                </a:effectLst>
                <a:latin typeface="Palatino Linotype" pitchFamily="18" charset="0"/>
              </a:rPr>
              <a:t> </a:t>
            </a:r>
            <a:r>
              <a:rPr lang="en-US" altLang="en-US" b="1">
                <a:solidFill>
                  <a:srgbClr val="000099"/>
                </a:solidFill>
                <a:effectLst>
                  <a:outerShdw blurRad="38100" dist="38100" dir="2700000" algn="tl">
                    <a:srgbClr val="C0C0C0"/>
                  </a:outerShdw>
                </a:effectLst>
                <a:latin typeface="Book Antiqua" pitchFamily="18" charset="0"/>
              </a:rPr>
              <a:t>TEXAS BOARD OF </a:t>
            </a:r>
            <a:br>
              <a:rPr lang="en-US" altLang="en-US" b="1">
                <a:solidFill>
                  <a:srgbClr val="000099"/>
                </a:solidFill>
                <a:effectLst>
                  <a:outerShdw blurRad="38100" dist="38100" dir="2700000" algn="tl">
                    <a:srgbClr val="C0C0C0"/>
                  </a:outerShdw>
                </a:effectLst>
                <a:latin typeface="Book Antiqua" pitchFamily="18" charset="0"/>
              </a:rPr>
            </a:br>
            <a:r>
              <a:rPr lang="en-US" altLang="en-US" b="1">
                <a:solidFill>
                  <a:srgbClr val="000099"/>
                </a:solidFill>
                <a:effectLst>
                  <a:outerShdw blurRad="38100" dist="38100" dir="2700000" algn="tl">
                    <a:srgbClr val="C0C0C0"/>
                  </a:outerShdw>
                </a:effectLst>
                <a:latin typeface="Book Antiqua" pitchFamily="18" charset="0"/>
              </a:rPr>
              <a:t>PARDONS AND PAROLES</a:t>
            </a:r>
            <a:endParaRPr lang="en-US" altLang="en-US">
              <a:solidFill>
                <a:srgbClr val="000099"/>
              </a:solidFill>
              <a:effectLst>
                <a:outerShdw blurRad="38100" dist="38100" dir="2700000" algn="tl">
                  <a:srgbClr val="C0C0C0"/>
                </a:outerShdw>
              </a:effectLst>
              <a:latin typeface="Book Antiqua" pitchFamily="18" charset="0"/>
            </a:endParaRPr>
          </a:p>
        </p:txBody>
      </p:sp>
      <p:pic>
        <p:nvPicPr>
          <p:cNvPr id="195593" name="Picture 9" descr="BPP Seal"/>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7175" y="1327150"/>
            <a:ext cx="2093913" cy="2027238"/>
          </a:xfrm>
          <a:prstGeom prst="rect">
            <a:avLst/>
          </a:prstGeom>
          <a:noFill/>
          <a:extLst>
            <a:ext uri="{909E8E84-426E-40DD-AFC4-6F175D3DCCD1}">
              <a14:hiddenFill xmlns:a14="http://schemas.microsoft.com/office/drawing/2010/main">
                <a:solidFill>
                  <a:srgbClr val="FFFFFF"/>
                </a:solidFill>
              </a14:hiddenFill>
            </a:ext>
          </a:extLst>
        </p:spPr>
      </p:pic>
      <p:sp>
        <p:nvSpPr>
          <p:cNvPr id="280660" name="Text Box 4180"/>
          <p:cNvSpPr txBox="1">
            <a:spLocks noChangeArrowheads="1"/>
          </p:cNvSpPr>
          <p:nvPr/>
        </p:nvSpPr>
        <p:spPr bwMode="auto">
          <a:xfrm>
            <a:off x="0" y="5368925"/>
            <a:ext cx="9144000" cy="131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lnSpc>
                <a:spcPct val="85000"/>
              </a:lnSpc>
              <a:spcBef>
                <a:spcPct val="0"/>
              </a:spcBef>
              <a:spcAft>
                <a:spcPct val="35000"/>
              </a:spcAft>
              <a:buFont typeface="Wingdings" pitchFamily="2" charset="2"/>
              <a:buNone/>
            </a:pPr>
            <a:r>
              <a:rPr lang="en-US" altLang="en-US" sz="1800" i="1">
                <a:latin typeface="Bookman Old Style" pitchFamily="18" charset="0"/>
                <a:cs typeface="Arial" charset="0"/>
              </a:rPr>
              <a:t>PACT Conference </a:t>
            </a:r>
          </a:p>
          <a:p>
            <a:pPr algn="ctr">
              <a:lnSpc>
                <a:spcPct val="85000"/>
              </a:lnSpc>
              <a:spcBef>
                <a:spcPct val="0"/>
              </a:spcBef>
              <a:spcAft>
                <a:spcPct val="35000"/>
              </a:spcAft>
              <a:buFont typeface="Wingdings" pitchFamily="2" charset="2"/>
              <a:buNone/>
            </a:pPr>
            <a:r>
              <a:rPr lang="en-US" altLang="en-US" sz="1800" i="1">
                <a:latin typeface="Bookman Old Style" pitchFamily="18" charset="0"/>
                <a:cs typeface="Arial" charset="0"/>
              </a:rPr>
              <a:t>Sam Houston State University</a:t>
            </a:r>
          </a:p>
          <a:p>
            <a:pPr algn="ctr">
              <a:lnSpc>
                <a:spcPct val="85000"/>
              </a:lnSpc>
              <a:spcBef>
                <a:spcPct val="0"/>
              </a:spcBef>
              <a:spcAft>
                <a:spcPct val="35000"/>
              </a:spcAft>
              <a:buFont typeface="Wingdings" pitchFamily="2" charset="2"/>
              <a:buNone/>
            </a:pPr>
            <a:r>
              <a:rPr lang="en-US" altLang="en-US" sz="1800" i="1">
                <a:latin typeface="Bookman Old Style" pitchFamily="18" charset="0"/>
                <a:cs typeface="Arial" charset="0"/>
              </a:rPr>
              <a:t>Huntsville, Texas</a:t>
            </a:r>
            <a:endParaRPr lang="en-US" altLang="en-US" sz="1800" i="1">
              <a:latin typeface="Bookman Old Style" pitchFamily="18" charset="0"/>
            </a:endParaRPr>
          </a:p>
          <a:p>
            <a:pPr algn="ctr">
              <a:lnSpc>
                <a:spcPct val="85000"/>
              </a:lnSpc>
              <a:spcBef>
                <a:spcPct val="0"/>
              </a:spcBef>
              <a:spcAft>
                <a:spcPct val="35000"/>
              </a:spcAft>
              <a:buFont typeface="Wingdings" pitchFamily="2" charset="2"/>
              <a:buNone/>
            </a:pPr>
            <a:r>
              <a:rPr lang="en-US" altLang="en-US" sz="1800" b="1" i="1">
                <a:latin typeface="Bookman Old Style" pitchFamily="18" charset="0"/>
                <a:cs typeface="Arial" charset="0"/>
              </a:rPr>
              <a:t>March 24, 2012</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1346" name="Group 2"/>
          <p:cNvGrpSpPr>
            <a:grpSpLocks/>
          </p:cNvGrpSpPr>
          <p:nvPr/>
        </p:nvGrpSpPr>
        <p:grpSpPr bwMode="auto">
          <a:xfrm>
            <a:off x="1463675" y="1714500"/>
            <a:ext cx="7040563" cy="5143500"/>
            <a:chOff x="1053" y="1043"/>
            <a:chExt cx="4435" cy="3240"/>
          </a:xfrm>
        </p:grpSpPr>
        <p:pic>
          <p:nvPicPr>
            <p:cNvPr id="441347" name="Picture 3" descr="IPO Reg Hdqt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 y="1043"/>
              <a:ext cx="3403" cy="3240"/>
            </a:xfrm>
            <a:prstGeom prst="rect">
              <a:avLst/>
            </a:prstGeom>
            <a:noFill/>
            <a:extLst>
              <a:ext uri="{909E8E84-426E-40DD-AFC4-6F175D3DCCD1}">
                <a14:hiddenFill xmlns:a14="http://schemas.microsoft.com/office/drawing/2010/main">
                  <a:solidFill>
                    <a:srgbClr val="FFFFFF"/>
                  </a:solidFill>
                </a14:hiddenFill>
              </a:ext>
            </a:extLst>
          </p:spPr>
        </p:pic>
        <p:sp>
          <p:nvSpPr>
            <p:cNvPr id="441348" name="AutoShape 4"/>
            <p:cNvSpPr>
              <a:spLocks noChangeAspect="1" noChangeArrowheads="1"/>
            </p:cNvSpPr>
            <p:nvPr/>
          </p:nvSpPr>
          <p:spPr bwMode="auto">
            <a:xfrm>
              <a:off x="3904" y="3144"/>
              <a:ext cx="178" cy="178"/>
            </a:xfrm>
            <a:prstGeom prst="star5">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49" name="AutoShape 5"/>
            <p:cNvSpPr>
              <a:spLocks noChangeAspect="1" noChangeArrowheads="1"/>
            </p:cNvSpPr>
            <p:nvPr/>
          </p:nvSpPr>
          <p:spPr bwMode="auto">
            <a:xfrm>
              <a:off x="3853" y="2682"/>
              <a:ext cx="179" cy="178"/>
            </a:xfrm>
            <a:prstGeom prst="star5">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0" name="AutoShape 6"/>
            <p:cNvSpPr>
              <a:spLocks noChangeAspect="1" noChangeArrowheads="1"/>
            </p:cNvSpPr>
            <p:nvPr/>
          </p:nvSpPr>
          <p:spPr bwMode="auto">
            <a:xfrm>
              <a:off x="3831" y="2361"/>
              <a:ext cx="178" cy="179"/>
            </a:xfrm>
            <a:prstGeom prst="star5">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1" name="AutoShape 7"/>
            <p:cNvSpPr>
              <a:spLocks noChangeAspect="1" noChangeArrowheads="1"/>
            </p:cNvSpPr>
            <p:nvPr/>
          </p:nvSpPr>
          <p:spPr bwMode="auto">
            <a:xfrm>
              <a:off x="3181" y="2544"/>
              <a:ext cx="178" cy="179"/>
            </a:xfrm>
            <a:prstGeom prst="star5">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2" name="Text Box 8"/>
            <p:cNvSpPr txBox="1">
              <a:spLocks noChangeArrowheads="1"/>
            </p:cNvSpPr>
            <p:nvPr/>
          </p:nvSpPr>
          <p:spPr bwMode="auto">
            <a:xfrm>
              <a:off x="4029" y="2571"/>
              <a:ext cx="1459" cy="433"/>
            </a:xfrm>
            <a:prstGeom prst="rect">
              <a:avLst/>
            </a:prstGeom>
            <a:solidFill>
              <a:srgbClr val="FFFF99"/>
            </a:solidFill>
            <a:ln w="317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
                </a:spcBef>
                <a:buClrTx/>
                <a:buFontTx/>
                <a:buNone/>
              </a:pPr>
              <a:r>
                <a:rPr lang="en-US" altLang="en-US" sz="1800" b="1">
                  <a:solidFill>
                    <a:srgbClr val="003366"/>
                  </a:solidFill>
                  <a:latin typeface="Palatino Linotype" pitchFamily="18" charset="0"/>
                </a:rPr>
                <a:t>Central IPO Region</a:t>
              </a:r>
            </a:p>
            <a:p>
              <a:pPr algn="ctr">
                <a:spcBef>
                  <a:spcPct val="5000"/>
                </a:spcBef>
                <a:buClrTx/>
                <a:buFontTx/>
                <a:buNone/>
              </a:pPr>
              <a:r>
                <a:rPr lang="en-US" altLang="en-US" sz="1800" b="1">
                  <a:solidFill>
                    <a:srgbClr val="003366"/>
                  </a:solidFill>
                  <a:latin typeface="Palatino Linotype" pitchFamily="18" charset="0"/>
                </a:rPr>
                <a:t>Huntsville</a:t>
              </a:r>
              <a:endParaRPr lang="en-US" altLang="en-US" sz="1600" b="1">
                <a:solidFill>
                  <a:srgbClr val="003366"/>
                </a:solidFill>
                <a:latin typeface="Palatino Linotype" pitchFamily="18" charset="0"/>
              </a:endParaRPr>
            </a:p>
          </p:txBody>
        </p:sp>
        <p:sp>
          <p:nvSpPr>
            <p:cNvPr id="441353" name="Text Box 9"/>
            <p:cNvSpPr txBox="1">
              <a:spLocks noChangeArrowheads="1"/>
            </p:cNvSpPr>
            <p:nvPr/>
          </p:nvSpPr>
          <p:spPr bwMode="auto">
            <a:xfrm>
              <a:off x="3285" y="1595"/>
              <a:ext cx="1563" cy="433"/>
            </a:xfrm>
            <a:prstGeom prst="rect">
              <a:avLst/>
            </a:prstGeom>
            <a:solidFill>
              <a:srgbClr val="FFFF99"/>
            </a:solidFill>
            <a:ln w="317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
                </a:spcBef>
                <a:buClrTx/>
                <a:buFontTx/>
                <a:buNone/>
              </a:pPr>
              <a:r>
                <a:rPr lang="en-US" altLang="en-US" sz="1800" b="1">
                  <a:solidFill>
                    <a:srgbClr val="003366"/>
                  </a:solidFill>
                  <a:latin typeface="Palatino Linotype" pitchFamily="18" charset="0"/>
                </a:rPr>
                <a:t>Northern IPO Region</a:t>
              </a:r>
            </a:p>
            <a:p>
              <a:pPr algn="ctr">
                <a:spcBef>
                  <a:spcPct val="5000"/>
                </a:spcBef>
                <a:buClrTx/>
                <a:buFontTx/>
                <a:buNone/>
              </a:pPr>
              <a:r>
                <a:rPr lang="en-US" altLang="en-US" sz="1800" b="1">
                  <a:solidFill>
                    <a:srgbClr val="003366"/>
                  </a:solidFill>
                  <a:latin typeface="Palatino Linotype" pitchFamily="18" charset="0"/>
                </a:rPr>
                <a:t>Palestine</a:t>
              </a:r>
            </a:p>
          </p:txBody>
        </p:sp>
        <p:sp>
          <p:nvSpPr>
            <p:cNvPr id="441354" name="Text Box 10"/>
            <p:cNvSpPr txBox="1">
              <a:spLocks noChangeArrowheads="1"/>
            </p:cNvSpPr>
            <p:nvPr/>
          </p:nvSpPr>
          <p:spPr bwMode="auto">
            <a:xfrm>
              <a:off x="1053" y="2227"/>
              <a:ext cx="1555" cy="433"/>
            </a:xfrm>
            <a:prstGeom prst="rect">
              <a:avLst/>
            </a:prstGeom>
            <a:solidFill>
              <a:srgbClr val="FFFF99"/>
            </a:solidFill>
            <a:ln w="317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
                </a:spcBef>
                <a:buClrTx/>
                <a:buFontTx/>
                <a:buNone/>
              </a:pPr>
              <a:r>
                <a:rPr lang="en-US" altLang="en-US" sz="1800" b="1">
                  <a:solidFill>
                    <a:srgbClr val="003366"/>
                  </a:solidFill>
                  <a:latin typeface="Palatino Linotype" pitchFamily="18" charset="0"/>
                </a:rPr>
                <a:t>Western IPO Region</a:t>
              </a:r>
            </a:p>
            <a:p>
              <a:pPr algn="ctr">
                <a:spcBef>
                  <a:spcPct val="5000"/>
                </a:spcBef>
                <a:buClrTx/>
                <a:buFontTx/>
                <a:buNone/>
              </a:pPr>
              <a:r>
                <a:rPr lang="en-US" altLang="en-US" sz="1800" b="1">
                  <a:solidFill>
                    <a:srgbClr val="003366"/>
                  </a:solidFill>
                  <a:latin typeface="Palatino Linotype" pitchFamily="18" charset="0"/>
                </a:rPr>
                <a:t>Gatesville</a:t>
              </a:r>
            </a:p>
          </p:txBody>
        </p:sp>
        <p:sp>
          <p:nvSpPr>
            <p:cNvPr id="441355" name="Text Box 11"/>
            <p:cNvSpPr txBox="1">
              <a:spLocks noChangeArrowheads="1"/>
            </p:cNvSpPr>
            <p:nvPr/>
          </p:nvSpPr>
          <p:spPr bwMode="auto">
            <a:xfrm>
              <a:off x="2261" y="3435"/>
              <a:ext cx="1643" cy="433"/>
            </a:xfrm>
            <a:prstGeom prst="rect">
              <a:avLst/>
            </a:prstGeom>
            <a:solidFill>
              <a:srgbClr val="FFFF99"/>
            </a:solidFill>
            <a:ln w="317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
                </a:spcBef>
                <a:buClrTx/>
                <a:buFontTx/>
                <a:buNone/>
              </a:pPr>
              <a:r>
                <a:rPr lang="en-US" altLang="en-US" sz="1800" b="1">
                  <a:solidFill>
                    <a:srgbClr val="003366"/>
                  </a:solidFill>
                  <a:latin typeface="Palatino Linotype" pitchFamily="18" charset="0"/>
                </a:rPr>
                <a:t>Southern IPO Region</a:t>
              </a:r>
            </a:p>
            <a:p>
              <a:pPr algn="ctr">
                <a:spcBef>
                  <a:spcPct val="5000"/>
                </a:spcBef>
                <a:buClrTx/>
                <a:buFontTx/>
                <a:buNone/>
              </a:pPr>
              <a:r>
                <a:rPr lang="en-US" altLang="en-US" sz="1800" b="1">
                  <a:solidFill>
                    <a:srgbClr val="003366"/>
                  </a:solidFill>
                  <a:latin typeface="Palatino Linotype" pitchFamily="18" charset="0"/>
                </a:rPr>
                <a:t>Angleton</a:t>
              </a:r>
            </a:p>
          </p:txBody>
        </p:sp>
      </p:grpSp>
      <p:sp>
        <p:nvSpPr>
          <p:cNvPr id="441357" name="WordArt 13"/>
          <p:cNvSpPr>
            <a:spLocks noChangeArrowheads="1" noChangeShapeType="1" noTextEdit="1"/>
          </p:cNvSpPr>
          <p:nvPr/>
        </p:nvSpPr>
        <p:spPr bwMode="auto">
          <a:xfrm>
            <a:off x="1658938" y="392113"/>
            <a:ext cx="57785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INSTITUTIONAL PAROLE OFFICES</a:t>
            </a:r>
          </a:p>
          <a:p>
            <a:pPr algn="ctr">
              <a:buFont typeface="Wingdings" pitchFamily="2" charset="2"/>
              <a:buNone/>
            </a:pPr>
            <a:r>
              <a:rPr lang="en-US" sz="3600" kern="10">
                <a:ln w="9525">
                  <a:solidFill>
                    <a:srgbClr val="000000"/>
                  </a:solidFill>
                  <a:round/>
                  <a:headEnd/>
                  <a:tailEnd/>
                </a:ln>
                <a:solidFill>
                  <a:srgbClr val="0055FE"/>
                </a:solidFill>
                <a:latin typeface="Book Antiqua"/>
              </a:rPr>
              <a:t>REGIONAL HEADQUARTERS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41346"/>
                                        </p:tgtEl>
                                        <p:attrNameLst>
                                          <p:attrName>style.visibility</p:attrName>
                                        </p:attrNameLst>
                                      </p:cBhvr>
                                      <p:to>
                                        <p:strVal val="visible"/>
                                      </p:to>
                                    </p:set>
                                    <p:animEffect transition="in" filter="dissolve">
                                      <p:cBhvr>
                                        <p:cTn id="7" dur="500"/>
                                        <p:tgtEl>
                                          <p:spTgt spid="441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Text Box 2"/>
          <p:cNvSpPr txBox="1">
            <a:spLocks noChangeArrowheads="1"/>
          </p:cNvSpPr>
          <p:nvPr/>
        </p:nvSpPr>
        <p:spPr bwMode="auto">
          <a:xfrm>
            <a:off x="7829550" y="50673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ClrTx/>
              <a:buFontTx/>
              <a:buNone/>
            </a:pPr>
            <a:endParaRPr lang="en-US" altLang="en-US" sz="2400" b="1">
              <a:solidFill>
                <a:srgbClr val="000000"/>
              </a:solidFill>
            </a:endParaRPr>
          </a:p>
        </p:txBody>
      </p:sp>
      <p:sp>
        <p:nvSpPr>
          <p:cNvPr id="442371" name="Text Box 3"/>
          <p:cNvSpPr txBox="1">
            <a:spLocks noChangeArrowheads="1"/>
          </p:cNvSpPr>
          <p:nvPr/>
        </p:nvSpPr>
        <p:spPr bwMode="auto">
          <a:xfrm>
            <a:off x="330200" y="1230313"/>
            <a:ext cx="8394700" cy="835025"/>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FontTx/>
              <a:buNone/>
            </a:pPr>
            <a:r>
              <a:rPr lang="en-US" altLang="en-US" sz="2400">
                <a:latin typeface="Book Antiqua" pitchFamily="18" charset="0"/>
              </a:rPr>
              <a:t>There are 206 Institutional Parole Officers (IPOs) assigned to 4 regions, covering 119 prison units and 254 counties.</a:t>
            </a:r>
            <a:r>
              <a:rPr lang="en-US" altLang="en-US" sz="2400" b="1"/>
              <a:t> </a:t>
            </a:r>
          </a:p>
        </p:txBody>
      </p:sp>
      <p:graphicFrame>
        <p:nvGraphicFramePr>
          <p:cNvPr id="442373" name="Object 5"/>
          <p:cNvGraphicFramePr>
            <a:graphicFrameLocks noChangeAspect="1"/>
          </p:cNvGraphicFramePr>
          <p:nvPr/>
        </p:nvGraphicFramePr>
        <p:xfrm>
          <a:off x="307975" y="2466975"/>
          <a:ext cx="8469313" cy="3276600"/>
        </p:xfrm>
        <a:graphic>
          <a:graphicData uri="http://schemas.openxmlformats.org/presentationml/2006/ole">
            <mc:AlternateContent xmlns:mc="http://schemas.openxmlformats.org/markup-compatibility/2006">
              <mc:Choice xmlns:v="urn:schemas-microsoft-com:vml" Requires="v">
                <p:oleObj spid="_x0000_s442401" name="Worksheet" r:id="rId4" imgW="4886249" imgH="1076249" progId="Excel.Sheet.8">
                  <p:embed/>
                </p:oleObj>
              </mc:Choice>
              <mc:Fallback>
                <p:oleObj name="Worksheet" r:id="rId4" imgW="4886249" imgH="1076249"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2466975"/>
                        <a:ext cx="8469313" cy="3276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2375" name="WordArt 7"/>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INSTITUTIONAL PAROLE</a:t>
            </a:r>
          </a:p>
        </p:txBody>
      </p:sp>
      <p:grpSp>
        <p:nvGrpSpPr>
          <p:cNvPr id="442396" name="Group 28"/>
          <p:cNvGrpSpPr>
            <a:grpSpLocks/>
          </p:cNvGrpSpPr>
          <p:nvPr/>
        </p:nvGrpSpPr>
        <p:grpSpPr bwMode="auto">
          <a:xfrm>
            <a:off x="0" y="6138863"/>
            <a:ext cx="9144000" cy="719137"/>
            <a:chOff x="0" y="3867"/>
            <a:chExt cx="5760" cy="453"/>
          </a:xfrm>
        </p:grpSpPr>
        <p:sp>
          <p:nvSpPr>
            <p:cNvPr id="442397" name="Text Box 29"/>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11 of 42</a:t>
              </a:r>
            </a:p>
          </p:txBody>
        </p:sp>
        <p:sp>
          <p:nvSpPr>
            <p:cNvPr id="442398" name="Text Box 30"/>
            <p:cNvSpPr txBox="1">
              <a:spLocks noChangeArrowheads="1"/>
            </p:cNvSpPr>
            <p:nvPr/>
          </p:nvSpPr>
          <p:spPr bwMode="auto">
            <a:xfrm>
              <a:off x="0" y="4061"/>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42399" name="Line 31"/>
            <p:cNvSpPr>
              <a:spLocks noChangeShapeType="1"/>
            </p:cNvSpPr>
            <p:nvPr/>
          </p:nvSpPr>
          <p:spPr bwMode="auto">
            <a:xfrm>
              <a:off x="0" y="4057"/>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42400" name="Picture 32" descr="star_gr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2" y="3867"/>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4435" name="Group 19"/>
          <p:cNvGrpSpPr>
            <a:grpSpLocks/>
          </p:cNvGrpSpPr>
          <p:nvPr/>
        </p:nvGrpSpPr>
        <p:grpSpPr bwMode="auto">
          <a:xfrm>
            <a:off x="623888" y="1001713"/>
            <a:ext cx="8126412" cy="5502275"/>
            <a:chOff x="393" y="631"/>
            <a:chExt cx="5119" cy="3466"/>
          </a:xfrm>
        </p:grpSpPr>
        <p:sp>
          <p:nvSpPr>
            <p:cNvPr id="444418" name="Text Box 2"/>
            <p:cNvSpPr txBox="1">
              <a:spLocks noChangeArrowheads="1"/>
            </p:cNvSpPr>
            <p:nvPr/>
          </p:nvSpPr>
          <p:spPr bwMode="auto">
            <a:xfrm>
              <a:off x="393" y="741"/>
              <a:ext cx="2303" cy="61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4488" indent="-344488">
                <a:spcBef>
                  <a:spcPct val="0"/>
                </a:spcBef>
                <a:tabLst>
                  <a:tab pos="519113" algn="l"/>
                </a:tabLst>
                <a:defRPr sz="2400">
                  <a:solidFill>
                    <a:schemeClr val="tx1"/>
                  </a:solidFill>
                  <a:latin typeface="Times New Roman" pitchFamily="18" charset="0"/>
                </a:defRPr>
              </a:lvl1pPr>
              <a:lvl2pPr marL="458788">
                <a:spcBef>
                  <a:spcPct val="0"/>
                </a:spcBef>
                <a:tabLst>
                  <a:tab pos="519113" algn="l"/>
                </a:tabLst>
                <a:defRPr sz="2400">
                  <a:solidFill>
                    <a:schemeClr val="tx1"/>
                  </a:solidFill>
                  <a:latin typeface="Times New Roman" pitchFamily="18" charset="0"/>
                </a:defRPr>
              </a:lvl2pPr>
              <a:lvl3pPr>
                <a:spcBef>
                  <a:spcPct val="0"/>
                </a:spcBef>
                <a:tabLst>
                  <a:tab pos="519113" algn="l"/>
                </a:tabLst>
                <a:defRPr sz="2400">
                  <a:solidFill>
                    <a:schemeClr val="tx1"/>
                  </a:solidFill>
                  <a:latin typeface="Times New Roman" pitchFamily="18" charset="0"/>
                </a:defRPr>
              </a:lvl3pPr>
              <a:lvl4pPr>
                <a:spcBef>
                  <a:spcPct val="0"/>
                </a:spcBef>
                <a:tabLst>
                  <a:tab pos="519113" algn="l"/>
                </a:tabLst>
                <a:defRPr sz="2400">
                  <a:solidFill>
                    <a:schemeClr val="tx1"/>
                  </a:solidFill>
                  <a:latin typeface="Times New Roman" pitchFamily="18" charset="0"/>
                </a:defRPr>
              </a:lvl4pPr>
              <a:lvl5pPr>
                <a:spcBef>
                  <a:spcPct val="0"/>
                </a:spcBef>
                <a:tabLst>
                  <a:tab pos="519113" algn="l"/>
                </a:tabLst>
                <a:defRPr sz="2400">
                  <a:solidFill>
                    <a:schemeClr val="tx1"/>
                  </a:solidFill>
                  <a:latin typeface="Times New Roman" pitchFamily="18" charset="0"/>
                </a:defRPr>
              </a:lvl5pPr>
              <a:lvl6pPr eaLnBrk="0" fontAlgn="base" hangingPunct="0">
                <a:spcBef>
                  <a:spcPct val="0"/>
                </a:spcBef>
                <a:spcAft>
                  <a:spcPct val="0"/>
                </a:spcAft>
                <a:tabLst>
                  <a:tab pos="519113" algn="l"/>
                </a:tabLst>
                <a:defRPr sz="2400">
                  <a:solidFill>
                    <a:schemeClr val="tx1"/>
                  </a:solidFill>
                  <a:latin typeface="Times New Roman" pitchFamily="18" charset="0"/>
                </a:defRPr>
              </a:lvl6pPr>
              <a:lvl7pPr eaLnBrk="0" fontAlgn="base" hangingPunct="0">
                <a:spcBef>
                  <a:spcPct val="0"/>
                </a:spcBef>
                <a:spcAft>
                  <a:spcPct val="0"/>
                </a:spcAft>
                <a:tabLst>
                  <a:tab pos="519113" algn="l"/>
                </a:tabLst>
                <a:defRPr sz="2400">
                  <a:solidFill>
                    <a:schemeClr val="tx1"/>
                  </a:solidFill>
                  <a:latin typeface="Times New Roman" pitchFamily="18" charset="0"/>
                </a:defRPr>
              </a:lvl7pPr>
              <a:lvl8pPr eaLnBrk="0" fontAlgn="base" hangingPunct="0">
                <a:spcBef>
                  <a:spcPct val="0"/>
                </a:spcBef>
                <a:spcAft>
                  <a:spcPct val="0"/>
                </a:spcAft>
                <a:tabLst>
                  <a:tab pos="519113" algn="l"/>
                </a:tabLst>
                <a:defRPr sz="2400">
                  <a:solidFill>
                    <a:schemeClr val="tx1"/>
                  </a:solidFill>
                  <a:latin typeface="Times New Roman" pitchFamily="18" charset="0"/>
                </a:defRPr>
              </a:lvl8pPr>
              <a:lvl9pPr eaLnBrk="0" fontAlgn="base" hangingPunct="0">
                <a:spcBef>
                  <a:spcPct val="0"/>
                </a:spcBef>
                <a:spcAft>
                  <a:spcPct val="0"/>
                </a:spcAft>
                <a:tabLst>
                  <a:tab pos="519113" algn="l"/>
                </a:tabLst>
                <a:defRPr sz="2400">
                  <a:solidFill>
                    <a:schemeClr val="tx1"/>
                  </a:solidFill>
                  <a:latin typeface="Times New Roman" pitchFamily="18" charset="0"/>
                </a:defRPr>
              </a:lvl9pPr>
            </a:lstStyle>
            <a:p>
              <a:pPr>
                <a:spcBef>
                  <a:spcPct val="50000"/>
                </a:spcBef>
                <a:buClr>
                  <a:schemeClr val="bg2"/>
                </a:buClr>
                <a:buSzPct val="75000"/>
                <a:buFont typeface="Wingdings 2" pitchFamily="18" charset="2"/>
                <a:buNone/>
              </a:pPr>
              <a:r>
                <a:rPr lang="en-US" altLang="en-US" sz="1400" b="1">
                  <a:solidFill>
                    <a:srgbClr val="000000"/>
                  </a:solidFill>
                  <a:sym typeface="Wingdings 2" pitchFamily="18" charset="2"/>
                </a:rPr>
                <a:t>	</a:t>
              </a:r>
              <a:r>
                <a:rPr lang="en-US" altLang="en-US" sz="1400" b="1">
                  <a:solidFill>
                    <a:srgbClr val="000000"/>
                  </a:solidFill>
                </a:rPr>
                <a:t>Following offender conviction, county commitment documents are forwarded     to the Institutional Division for placement in TDCJ data systems.</a:t>
              </a:r>
            </a:p>
          </p:txBody>
        </p:sp>
        <p:sp>
          <p:nvSpPr>
            <p:cNvPr id="444419" name="Text Box 3"/>
            <p:cNvSpPr txBox="1">
              <a:spLocks noChangeArrowheads="1"/>
            </p:cNvSpPr>
            <p:nvPr/>
          </p:nvSpPr>
          <p:spPr bwMode="auto">
            <a:xfrm>
              <a:off x="393" y="1653"/>
              <a:ext cx="2299" cy="61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4488" indent="-344488">
                <a:spcBef>
                  <a:spcPct val="0"/>
                </a:spcBef>
                <a:tabLst>
                  <a:tab pos="519113" algn="l"/>
                </a:tabLst>
                <a:defRPr sz="2400">
                  <a:solidFill>
                    <a:schemeClr val="tx1"/>
                  </a:solidFill>
                  <a:latin typeface="Times New Roman" pitchFamily="18" charset="0"/>
                </a:defRPr>
              </a:lvl1pPr>
              <a:lvl2pPr marL="458788">
                <a:spcBef>
                  <a:spcPct val="0"/>
                </a:spcBef>
                <a:tabLst>
                  <a:tab pos="519113" algn="l"/>
                </a:tabLst>
                <a:defRPr sz="2400">
                  <a:solidFill>
                    <a:schemeClr val="tx1"/>
                  </a:solidFill>
                  <a:latin typeface="Times New Roman" pitchFamily="18" charset="0"/>
                </a:defRPr>
              </a:lvl2pPr>
              <a:lvl3pPr>
                <a:spcBef>
                  <a:spcPct val="0"/>
                </a:spcBef>
                <a:tabLst>
                  <a:tab pos="519113" algn="l"/>
                </a:tabLst>
                <a:defRPr sz="2400">
                  <a:solidFill>
                    <a:schemeClr val="tx1"/>
                  </a:solidFill>
                  <a:latin typeface="Times New Roman" pitchFamily="18" charset="0"/>
                </a:defRPr>
              </a:lvl3pPr>
              <a:lvl4pPr>
                <a:spcBef>
                  <a:spcPct val="0"/>
                </a:spcBef>
                <a:tabLst>
                  <a:tab pos="519113" algn="l"/>
                </a:tabLst>
                <a:defRPr sz="2400">
                  <a:solidFill>
                    <a:schemeClr val="tx1"/>
                  </a:solidFill>
                  <a:latin typeface="Times New Roman" pitchFamily="18" charset="0"/>
                </a:defRPr>
              </a:lvl4pPr>
              <a:lvl5pPr>
                <a:spcBef>
                  <a:spcPct val="0"/>
                </a:spcBef>
                <a:tabLst>
                  <a:tab pos="519113" algn="l"/>
                </a:tabLst>
                <a:defRPr sz="2400">
                  <a:solidFill>
                    <a:schemeClr val="tx1"/>
                  </a:solidFill>
                  <a:latin typeface="Times New Roman" pitchFamily="18" charset="0"/>
                </a:defRPr>
              </a:lvl5pPr>
              <a:lvl6pPr eaLnBrk="0" fontAlgn="base" hangingPunct="0">
                <a:spcBef>
                  <a:spcPct val="0"/>
                </a:spcBef>
                <a:spcAft>
                  <a:spcPct val="0"/>
                </a:spcAft>
                <a:tabLst>
                  <a:tab pos="519113" algn="l"/>
                </a:tabLst>
                <a:defRPr sz="2400">
                  <a:solidFill>
                    <a:schemeClr val="tx1"/>
                  </a:solidFill>
                  <a:latin typeface="Times New Roman" pitchFamily="18" charset="0"/>
                </a:defRPr>
              </a:lvl6pPr>
              <a:lvl7pPr eaLnBrk="0" fontAlgn="base" hangingPunct="0">
                <a:spcBef>
                  <a:spcPct val="0"/>
                </a:spcBef>
                <a:spcAft>
                  <a:spcPct val="0"/>
                </a:spcAft>
                <a:tabLst>
                  <a:tab pos="519113" algn="l"/>
                </a:tabLst>
                <a:defRPr sz="2400">
                  <a:solidFill>
                    <a:schemeClr val="tx1"/>
                  </a:solidFill>
                  <a:latin typeface="Times New Roman" pitchFamily="18" charset="0"/>
                </a:defRPr>
              </a:lvl7pPr>
              <a:lvl8pPr eaLnBrk="0" fontAlgn="base" hangingPunct="0">
                <a:spcBef>
                  <a:spcPct val="0"/>
                </a:spcBef>
                <a:spcAft>
                  <a:spcPct val="0"/>
                </a:spcAft>
                <a:tabLst>
                  <a:tab pos="519113" algn="l"/>
                </a:tabLst>
                <a:defRPr sz="2400">
                  <a:solidFill>
                    <a:schemeClr val="tx1"/>
                  </a:solidFill>
                  <a:latin typeface="Times New Roman" pitchFamily="18" charset="0"/>
                </a:defRPr>
              </a:lvl8pPr>
              <a:lvl9pPr eaLnBrk="0" fontAlgn="base" hangingPunct="0">
                <a:spcBef>
                  <a:spcPct val="0"/>
                </a:spcBef>
                <a:spcAft>
                  <a:spcPct val="0"/>
                </a:spcAft>
                <a:tabLst>
                  <a:tab pos="519113" algn="l"/>
                </a:tabLst>
                <a:defRPr sz="2400">
                  <a:solidFill>
                    <a:schemeClr val="tx1"/>
                  </a:solidFill>
                  <a:latin typeface="Times New Roman" pitchFamily="18" charset="0"/>
                </a:defRPr>
              </a:lvl9pPr>
            </a:lstStyle>
            <a:p>
              <a:pPr>
                <a:spcBef>
                  <a:spcPct val="50000"/>
                </a:spcBef>
                <a:buClr>
                  <a:schemeClr val="bg2"/>
                </a:buClr>
                <a:buSzPct val="75000"/>
                <a:buFont typeface="Wingdings 2" pitchFamily="18" charset="2"/>
                <a:buNone/>
              </a:pPr>
              <a:r>
                <a:rPr lang="en-US" altLang="en-US" sz="1400" b="1">
                  <a:solidFill>
                    <a:srgbClr val="000000"/>
                  </a:solidFill>
                  <a:sym typeface="Wingdings 2" pitchFamily="18" charset="2"/>
                </a:rPr>
                <a:t> 	</a:t>
              </a:r>
              <a:r>
                <a:rPr lang="en-US" altLang="en-US" sz="1400" b="1">
                  <a:solidFill>
                    <a:srgbClr val="000000"/>
                  </a:solidFill>
                </a:rPr>
                <a:t>Offender is identified as eligible for   parole within six months of calculated parole eligibility (or set review date based on prior Parole Board action).</a:t>
              </a:r>
            </a:p>
          </p:txBody>
        </p:sp>
        <p:sp>
          <p:nvSpPr>
            <p:cNvPr id="444420" name="Text Box 4"/>
            <p:cNvSpPr txBox="1">
              <a:spLocks noChangeArrowheads="1"/>
            </p:cNvSpPr>
            <p:nvPr/>
          </p:nvSpPr>
          <p:spPr bwMode="auto">
            <a:xfrm>
              <a:off x="393" y="2661"/>
              <a:ext cx="2333" cy="61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4488" indent="-344488">
                <a:spcBef>
                  <a:spcPct val="0"/>
                </a:spcBef>
                <a:tabLst>
                  <a:tab pos="519113" algn="l"/>
                </a:tabLst>
                <a:defRPr sz="2400">
                  <a:solidFill>
                    <a:schemeClr val="tx1"/>
                  </a:solidFill>
                  <a:latin typeface="Times New Roman" pitchFamily="18" charset="0"/>
                </a:defRPr>
              </a:lvl1pPr>
              <a:lvl2pPr marL="573088">
                <a:spcBef>
                  <a:spcPct val="0"/>
                </a:spcBef>
                <a:tabLst>
                  <a:tab pos="519113" algn="l"/>
                </a:tabLst>
                <a:defRPr sz="2400">
                  <a:solidFill>
                    <a:schemeClr val="tx1"/>
                  </a:solidFill>
                  <a:latin typeface="Times New Roman" pitchFamily="18" charset="0"/>
                </a:defRPr>
              </a:lvl2pPr>
              <a:lvl3pPr>
                <a:spcBef>
                  <a:spcPct val="0"/>
                </a:spcBef>
                <a:tabLst>
                  <a:tab pos="519113" algn="l"/>
                </a:tabLst>
                <a:defRPr sz="2400">
                  <a:solidFill>
                    <a:schemeClr val="tx1"/>
                  </a:solidFill>
                  <a:latin typeface="Times New Roman" pitchFamily="18" charset="0"/>
                </a:defRPr>
              </a:lvl3pPr>
              <a:lvl4pPr>
                <a:spcBef>
                  <a:spcPct val="0"/>
                </a:spcBef>
                <a:tabLst>
                  <a:tab pos="519113" algn="l"/>
                </a:tabLst>
                <a:defRPr sz="2400">
                  <a:solidFill>
                    <a:schemeClr val="tx1"/>
                  </a:solidFill>
                  <a:latin typeface="Times New Roman" pitchFamily="18" charset="0"/>
                </a:defRPr>
              </a:lvl4pPr>
              <a:lvl5pPr>
                <a:spcBef>
                  <a:spcPct val="0"/>
                </a:spcBef>
                <a:tabLst>
                  <a:tab pos="519113" algn="l"/>
                </a:tabLst>
                <a:defRPr sz="2400">
                  <a:solidFill>
                    <a:schemeClr val="tx1"/>
                  </a:solidFill>
                  <a:latin typeface="Times New Roman" pitchFamily="18" charset="0"/>
                </a:defRPr>
              </a:lvl5pPr>
              <a:lvl6pPr eaLnBrk="0" fontAlgn="base" hangingPunct="0">
                <a:spcBef>
                  <a:spcPct val="0"/>
                </a:spcBef>
                <a:spcAft>
                  <a:spcPct val="0"/>
                </a:spcAft>
                <a:tabLst>
                  <a:tab pos="519113" algn="l"/>
                </a:tabLst>
                <a:defRPr sz="2400">
                  <a:solidFill>
                    <a:schemeClr val="tx1"/>
                  </a:solidFill>
                  <a:latin typeface="Times New Roman" pitchFamily="18" charset="0"/>
                </a:defRPr>
              </a:lvl6pPr>
              <a:lvl7pPr eaLnBrk="0" fontAlgn="base" hangingPunct="0">
                <a:spcBef>
                  <a:spcPct val="0"/>
                </a:spcBef>
                <a:spcAft>
                  <a:spcPct val="0"/>
                </a:spcAft>
                <a:tabLst>
                  <a:tab pos="519113" algn="l"/>
                </a:tabLst>
                <a:defRPr sz="2400">
                  <a:solidFill>
                    <a:schemeClr val="tx1"/>
                  </a:solidFill>
                  <a:latin typeface="Times New Roman" pitchFamily="18" charset="0"/>
                </a:defRPr>
              </a:lvl7pPr>
              <a:lvl8pPr eaLnBrk="0" fontAlgn="base" hangingPunct="0">
                <a:spcBef>
                  <a:spcPct val="0"/>
                </a:spcBef>
                <a:spcAft>
                  <a:spcPct val="0"/>
                </a:spcAft>
                <a:tabLst>
                  <a:tab pos="519113" algn="l"/>
                </a:tabLst>
                <a:defRPr sz="2400">
                  <a:solidFill>
                    <a:schemeClr val="tx1"/>
                  </a:solidFill>
                  <a:latin typeface="Times New Roman" pitchFamily="18" charset="0"/>
                </a:defRPr>
              </a:lvl8pPr>
              <a:lvl9pPr eaLnBrk="0" fontAlgn="base" hangingPunct="0">
                <a:spcBef>
                  <a:spcPct val="0"/>
                </a:spcBef>
                <a:spcAft>
                  <a:spcPct val="0"/>
                </a:spcAft>
                <a:tabLst>
                  <a:tab pos="519113" algn="l"/>
                </a:tabLst>
                <a:defRPr sz="2400">
                  <a:solidFill>
                    <a:schemeClr val="tx1"/>
                  </a:solidFill>
                  <a:latin typeface="Times New Roman" pitchFamily="18" charset="0"/>
                </a:defRPr>
              </a:lvl9pPr>
            </a:lstStyle>
            <a:p>
              <a:pPr>
                <a:spcBef>
                  <a:spcPct val="50000"/>
                </a:spcBef>
                <a:buClr>
                  <a:schemeClr val="bg2"/>
                </a:buClr>
                <a:buSzPct val="75000"/>
                <a:buFont typeface="Wingdings 2" pitchFamily="18" charset="2"/>
                <a:buNone/>
              </a:pPr>
              <a:r>
                <a:rPr lang="en-US" altLang="en-US" sz="1400" b="1">
                  <a:solidFill>
                    <a:srgbClr val="000000"/>
                  </a:solidFill>
                  <a:sym typeface="Wingdings 2" pitchFamily="18" charset="2"/>
                </a:rPr>
                <a:t> 	</a:t>
              </a:r>
              <a:r>
                <a:rPr lang="en-US" altLang="en-US" sz="1400" b="1">
                  <a:solidFill>
                    <a:srgbClr val="000000"/>
                  </a:solidFill>
                </a:rPr>
                <a:t>Parole Officer gathers pertinent data regarding offender (from offense reports, probation reports,  parole revocation information, etc.).</a:t>
              </a:r>
            </a:p>
          </p:txBody>
        </p:sp>
        <p:sp>
          <p:nvSpPr>
            <p:cNvPr id="444421" name="Text Box 5"/>
            <p:cNvSpPr txBox="1">
              <a:spLocks noChangeArrowheads="1"/>
            </p:cNvSpPr>
            <p:nvPr/>
          </p:nvSpPr>
          <p:spPr bwMode="auto">
            <a:xfrm>
              <a:off x="393" y="3621"/>
              <a:ext cx="4944" cy="476"/>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4488" indent="-344488">
                <a:spcBef>
                  <a:spcPct val="0"/>
                </a:spcBef>
                <a:tabLst>
                  <a:tab pos="519113" algn="l"/>
                </a:tabLst>
                <a:defRPr sz="2400">
                  <a:solidFill>
                    <a:schemeClr val="tx1"/>
                  </a:solidFill>
                  <a:latin typeface="Times New Roman" pitchFamily="18" charset="0"/>
                </a:defRPr>
              </a:lvl1pPr>
              <a:lvl2pPr marL="573088">
                <a:spcBef>
                  <a:spcPct val="0"/>
                </a:spcBef>
                <a:tabLst>
                  <a:tab pos="519113" algn="l"/>
                </a:tabLst>
                <a:defRPr sz="2400">
                  <a:solidFill>
                    <a:schemeClr val="tx1"/>
                  </a:solidFill>
                  <a:latin typeface="Times New Roman" pitchFamily="18" charset="0"/>
                </a:defRPr>
              </a:lvl2pPr>
              <a:lvl3pPr>
                <a:spcBef>
                  <a:spcPct val="0"/>
                </a:spcBef>
                <a:tabLst>
                  <a:tab pos="519113" algn="l"/>
                </a:tabLst>
                <a:defRPr sz="2400">
                  <a:solidFill>
                    <a:schemeClr val="tx1"/>
                  </a:solidFill>
                  <a:latin typeface="Times New Roman" pitchFamily="18" charset="0"/>
                </a:defRPr>
              </a:lvl3pPr>
              <a:lvl4pPr>
                <a:spcBef>
                  <a:spcPct val="0"/>
                </a:spcBef>
                <a:tabLst>
                  <a:tab pos="519113" algn="l"/>
                </a:tabLst>
                <a:defRPr sz="2400">
                  <a:solidFill>
                    <a:schemeClr val="tx1"/>
                  </a:solidFill>
                  <a:latin typeface="Times New Roman" pitchFamily="18" charset="0"/>
                </a:defRPr>
              </a:lvl4pPr>
              <a:lvl5pPr>
                <a:spcBef>
                  <a:spcPct val="0"/>
                </a:spcBef>
                <a:tabLst>
                  <a:tab pos="519113" algn="l"/>
                </a:tabLst>
                <a:defRPr sz="2400">
                  <a:solidFill>
                    <a:schemeClr val="tx1"/>
                  </a:solidFill>
                  <a:latin typeface="Times New Roman" pitchFamily="18" charset="0"/>
                </a:defRPr>
              </a:lvl5pPr>
              <a:lvl6pPr eaLnBrk="0" fontAlgn="base" hangingPunct="0">
                <a:spcBef>
                  <a:spcPct val="0"/>
                </a:spcBef>
                <a:spcAft>
                  <a:spcPct val="0"/>
                </a:spcAft>
                <a:tabLst>
                  <a:tab pos="519113" algn="l"/>
                </a:tabLst>
                <a:defRPr sz="2400">
                  <a:solidFill>
                    <a:schemeClr val="tx1"/>
                  </a:solidFill>
                  <a:latin typeface="Times New Roman" pitchFamily="18" charset="0"/>
                </a:defRPr>
              </a:lvl6pPr>
              <a:lvl7pPr eaLnBrk="0" fontAlgn="base" hangingPunct="0">
                <a:spcBef>
                  <a:spcPct val="0"/>
                </a:spcBef>
                <a:spcAft>
                  <a:spcPct val="0"/>
                </a:spcAft>
                <a:tabLst>
                  <a:tab pos="519113" algn="l"/>
                </a:tabLst>
                <a:defRPr sz="2400">
                  <a:solidFill>
                    <a:schemeClr val="tx1"/>
                  </a:solidFill>
                  <a:latin typeface="Times New Roman" pitchFamily="18" charset="0"/>
                </a:defRPr>
              </a:lvl7pPr>
              <a:lvl8pPr eaLnBrk="0" fontAlgn="base" hangingPunct="0">
                <a:spcBef>
                  <a:spcPct val="0"/>
                </a:spcBef>
                <a:spcAft>
                  <a:spcPct val="0"/>
                </a:spcAft>
                <a:tabLst>
                  <a:tab pos="519113" algn="l"/>
                </a:tabLst>
                <a:defRPr sz="2400">
                  <a:solidFill>
                    <a:schemeClr val="tx1"/>
                  </a:solidFill>
                  <a:latin typeface="Times New Roman" pitchFamily="18" charset="0"/>
                </a:defRPr>
              </a:lvl8pPr>
              <a:lvl9pPr eaLnBrk="0" fontAlgn="base" hangingPunct="0">
                <a:spcBef>
                  <a:spcPct val="0"/>
                </a:spcBef>
                <a:spcAft>
                  <a:spcPct val="0"/>
                </a:spcAft>
                <a:tabLst>
                  <a:tab pos="519113" algn="l"/>
                </a:tabLst>
                <a:defRPr sz="2400">
                  <a:solidFill>
                    <a:schemeClr val="tx1"/>
                  </a:solidFill>
                  <a:latin typeface="Times New Roman" pitchFamily="18" charset="0"/>
                </a:defRPr>
              </a:lvl9pPr>
            </a:lstStyle>
            <a:p>
              <a:pPr>
                <a:spcBef>
                  <a:spcPct val="50000"/>
                </a:spcBef>
                <a:buClr>
                  <a:schemeClr val="bg2"/>
                </a:buClr>
                <a:buSzPct val="75000"/>
                <a:buFont typeface="Wingdings 2" pitchFamily="18" charset="2"/>
                <a:buNone/>
              </a:pPr>
              <a:r>
                <a:rPr lang="en-US" altLang="en-US" sz="1400" b="1">
                  <a:solidFill>
                    <a:srgbClr val="000000"/>
                  </a:solidFill>
                  <a:sym typeface="Wingdings 2" pitchFamily="18" charset="2"/>
                </a:rPr>
                <a:t>	Parole Officer interviews offender and completes detailed Case Summary outlining criminal,      social, medical, psychological, and Institutional adjustment history; offender’s file is submitted   to Parole Board  for review.</a:t>
              </a:r>
              <a:endParaRPr lang="en-US" altLang="en-US" sz="1400" b="1">
                <a:solidFill>
                  <a:srgbClr val="000000"/>
                </a:solidFill>
              </a:endParaRPr>
            </a:p>
          </p:txBody>
        </p:sp>
        <p:sp>
          <p:nvSpPr>
            <p:cNvPr id="444422" name="Text Box 6"/>
            <p:cNvSpPr txBox="1">
              <a:spLocks noChangeArrowheads="1"/>
            </p:cNvSpPr>
            <p:nvPr/>
          </p:nvSpPr>
          <p:spPr bwMode="auto">
            <a:xfrm>
              <a:off x="3005" y="2996"/>
              <a:ext cx="2435" cy="476"/>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4488" indent="-344488">
                <a:spcBef>
                  <a:spcPct val="0"/>
                </a:spcBef>
                <a:tabLst>
                  <a:tab pos="519113" algn="l"/>
                </a:tabLst>
                <a:defRPr sz="2400">
                  <a:solidFill>
                    <a:schemeClr val="tx1"/>
                  </a:solidFill>
                  <a:latin typeface="Times New Roman" pitchFamily="18" charset="0"/>
                </a:defRPr>
              </a:lvl1pPr>
              <a:lvl2pPr marL="458788">
                <a:spcBef>
                  <a:spcPct val="0"/>
                </a:spcBef>
                <a:tabLst>
                  <a:tab pos="519113" algn="l"/>
                </a:tabLst>
                <a:defRPr sz="2400">
                  <a:solidFill>
                    <a:schemeClr val="tx1"/>
                  </a:solidFill>
                  <a:latin typeface="Times New Roman" pitchFamily="18" charset="0"/>
                </a:defRPr>
              </a:lvl2pPr>
              <a:lvl3pPr>
                <a:spcBef>
                  <a:spcPct val="0"/>
                </a:spcBef>
                <a:tabLst>
                  <a:tab pos="519113" algn="l"/>
                </a:tabLst>
                <a:defRPr sz="2400">
                  <a:solidFill>
                    <a:schemeClr val="tx1"/>
                  </a:solidFill>
                  <a:latin typeface="Times New Roman" pitchFamily="18" charset="0"/>
                </a:defRPr>
              </a:lvl3pPr>
              <a:lvl4pPr>
                <a:spcBef>
                  <a:spcPct val="0"/>
                </a:spcBef>
                <a:tabLst>
                  <a:tab pos="519113" algn="l"/>
                </a:tabLst>
                <a:defRPr sz="2400">
                  <a:solidFill>
                    <a:schemeClr val="tx1"/>
                  </a:solidFill>
                  <a:latin typeface="Times New Roman" pitchFamily="18" charset="0"/>
                </a:defRPr>
              </a:lvl4pPr>
              <a:lvl5pPr>
                <a:spcBef>
                  <a:spcPct val="0"/>
                </a:spcBef>
                <a:tabLst>
                  <a:tab pos="519113" algn="l"/>
                </a:tabLst>
                <a:defRPr sz="2400">
                  <a:solidFill>
                    <a:schemeClr val="tx1"/>
                  </a:solidFill>
                  <a:latin typeface="Times New Roman" pitchFamily="18" charset="0"/>
                </a:defRPr>
              </a:lvl5pPr>
              <a:lvl6pPr eaLnBrk="0" fontAlgn="base" hangingPunct="0">
                <a:spcBef>
                  <a:spcPct val="0"/>
                </a:spcBef>
                <a:spcAft>
                  <a:spcPct val="0"/>
                </a:spcAft>
                <a:tabLst>
                  <a:tab pos="519113" algn="l"/>
                </a:tabLst>
                <a:defRPr sz="2400">
                  <a:solidFill>
                    <a:schemeClr val="tx1"/>
                  </a:solidFill>
                  <a:latin typeface="Times New Roman" pitchFamily="18" charset="0"/>
                </a:defRPr>
              </a:lvl6pPr>
              <a:lvl7pPr eaLnBrk="0" fontAlgn="base" hangingPunct="0">
                <a:spcBef>
                  <a:spcPct val="0"/>
                </a:spcBef>
                <a:spcAft>
                  <a:spcPct val="0"/>
                </a:spcAft>
                <a:tabLst>
                  <a:tab pos="519113" algn="l"/>
                </a:tabLst>
                <a:defRPr sz="2400">
                  <a:solidFill>
                    <a:schemeClr val="tx1"/>
                  </a:solidFill>
                  <a:latin typeface="Times New Roman" pitchFamily="18" charset="0"/>
                </a:defRPr>
              </a:lvl7pPr>
              <a:lvl8pPr eaLnBrk="0" fontAlgn="base" hangingPunct="0">
                <a:spcBef>
                  <a:spcPct val="0"/>
                </a:spcBef>
                <a:spcAft>
                  <a:spcPct val="0"/>
                </a:spcAft>
                <a:tabLst>
                  <a:tab pos="519113" algn="l"/>
                </a:tabLst>
                <a:defRPr sz="2400">
                  <a:solidFill>
                    <a:schemeClr val="tx1"/>
                  </a:solidFill>
                  <a:latin typeface="Times New Roman" pitchFamily="18" charset="0"/>
                </a:defRPr>
              </a:lvl8pPr>
              <a:lvl9pPr eaLnBrk="0" fontAlgn="base" hangingPunct="0">
                <a:spcBef>
                  <a:spcPct val="0"/>
                </a:spcBef>
                <a:spcAft>
                  <a:spcPct val="0"/>
                </a:spcAft>
                <a:tabLst>
                  <a:tab pos="519113" algn="l"/>
                </a:tabLst>
                <a:defRPr sz="2400">
                  <a:solidFill>
                    <a:schemeClr val="tx1"/>
                  </a:solidFill>
                  <a:latin typeface="Times New Roman" pitchFamily="18" charset="0"/>
                </a:defRPr>
              </a:lvl9pPr>
            </a:lstStyle>
            <a:p>
              <a:pPr>
                <a:spcBef>
                  <a:spcPct val="50000"/>
                </a:spcBef>
                <a:buClr>
                  <a:schemeClr val="bg2"/>
                </a:buClr>
                <a:buSzPct val="75000"/>
                <a:buFont typeface="Wingdings 2" pitchFamily="18" charset="2"/>
                <a:buNone/>
              </a:pPr>
              <a:r>
                <a:rPr lang="en-US" altLang="en-US" sz="1400" b="1">
                  <a:solidFill>
                    <a:srgbClr val="000000"/>
                  </a:solidFill>
                  <a:sym typeface="Wingdings 2" pitchFamily="18" charset="2"/>
                </a:rPr>
                <a:t> 	</a:t>
              </a:r>
              <a:r>
                <a:rPr lang="en-US" altLang="en-US" sz="1400" b="1">
                  <a:solidFill>
                    <a:srgbClr val="000000"/>
                  </a:solidFill>
                </a:rPr>
                <a:t>Using Case Summary and related documents, Parole Board makes decision and sets appropriate special conditions.</a:t>
              </a:r>
            </a:p>
          </p:txBody>
        </p:sp>
        <p:sp>
          <p:nvSpPr>
            <p:cNvPr id="444423" name="Text Box 7"/>
            <p:cNvSpPr txBox="1">
              <a:spLocks noChangeArrowheads="1"/>
            </p:cNvSpPr>
            <p:nvPr/>
          </p:nvSpPr>
          <p:spPr bwMode="auto">
            <a:xfrm>
              <a:off x="2877" y="631"/>
              <a:ext cx="1411" cy="195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4488" indent="-344488">
                <a:spcBef>
                  <a:spcPct val="0"/>
                </a:spcBef>
                <a:tabLst>
                  <a:tab pos="519113" algn="l"/>
                </a:tabLst>
                <a:defRPr sz="2400">
                  <a:solidFill>
                    <a:schemeClr val="tx1"/>
                  </a:solidFill>
                  <a:latin typeface="Times New Roman" pitchFamily="18" charset="0"/>
                </a:defRPr>
              </a:lvl1pPr>
              <a:lvl2pPr marL="458788">
                <a:spcBef>
                  <a:spcPct val="0"/>
                </a:spcBef>
                <a:tabLst>
                  <a:tab pos="519113" algn="l"/>
                </a:tabLst>
                <a:defRPr sz="2400">
                  <a:solidFill>
                    <a:schemeClr val="tx1"/>
                  </a:solidFill>
                  <a:latin typeface="Times New Roman" pitchFamily="18" charset="0"/>
                </a:defRPr>
              </a:lvl2pPr>
              <a:lvl3pPr>
                <a:spcBef>
                  <a:spcPct val="0"/>
                </a:spcBef>
                <a:tabLst>
                  <a:tab pos="519113" algn="l"/>
                </a:tabLst>
                <a:defRPr sz="2400">
                  <a:solidFill>
                    <a:schemeClr val="tx1"/>
                  </a:solidFill>
                  <a:latin typeface="Times New Roman" pitchFamily="18" charset="0"/>
                </a:defRPr>
              </a:lvl3pPr>
              <a:lvl4pPr>
                <a:spcBef>
                  <a:spcPct val="0"/>
                </a:spcBef>
                <a:tabLst>
                  <a:tab pos="519113" algn="l"/>
                </a:tabLst>
                <a:defRPr sz="2400">
                  <a:solidFill>
                    <a:schemeClr val="tx1"/>
                  </a:solidFill>
                  <a:latin typeface="Times New Roman" pitchFamily="18" charset="0"/>
                </a:defRPr>
              </a:lvl4pPr>
              <a:lvl5pPr>
                <a:spcBef>
                  <a:spcPct val="0"/>
                </a:spcBef>
                <a:tabLst>
                  <a:tab pos="519113" algn="l"/>
                </a:tabLst>
                <a:defRPr sz="2400">
                  <a:solidFill>
                    <a:schemeClr val="tx1"/>
                  </a:solidFill>
                  <a:latin typeface="Times New Roman" pitchFamily="18" charset="0"/>
                </a:defRPr>
              </a:lvl5pPr>
              <a:lvl6pPr eaLnBrk="0" fontAlgn="base" hangingPunct="0">
                <a:spcBef>
                  <a:spcPct val="0"/>
                </a:spcBef>
                <a:spcAft>
                  <a:spcPct val="0"/>
                </a:spcAft>
                <a:tabLst>
                  <a:tab pos="519113" algn="l"/>
                </a:tabLst>
                <a:defRPr sz="2400">
                  <a:solidFill>
                    <a:schemeClr val="tx1"/>
                  </a:solidFill>
                  <a:latin typeface="Times New Roman" pitchFamily="18" charset="0"/>
                </a:defRPr>
              </a:lvl6pPr>
              <a:lvl7pPr eaLnBrk="0" fontAlgn="base" hangingPunct="0">
                <a:spcBef>
                  <a:spcPct val="0"/>
                </a:spcBef>
                <a:spcAft>
                  <a:spcPct val="0"/>
                </a:spcAft>
                <a:tabLst>
                  <a:tab pos="519113" algn="l"/>
                </a:tabLst>
                <a:defRPr sz="2400">
                  <a:solidFill>
                    <a:schemeClr val="tx1"/>
                  </a:solidFill>
                  <a:latin typeface="Times New Roman" pitchFamily="18" charset="0"/>
                </a:defRPr>
              </a:lvl7pPr>
              <a:lvl8pPr eaLnBrk="0" fontAlgn="base" hangingPunct="0">
                <a:spcBef>
                  <a:spcPct val="0"/>
                </a:spcBef>
                <a:spcAft>
                  <a:spcPct val="0"/>
                </a:spcAft>
                <a:tabLst>
                  <a:tab pos="519113" algn="l"/>
                </a:tabLst>
                <a:defRPr sz="2400">
                  <a:solidFill>
                    <a:schemeClr val="tx1"/>
                  </a:solidFill>
                  <a:latin typeface="Times New Roman" pitchFamily="18" charset="0"/>
                </a:defRPr>
              </a:lvl8pPr>
              <a:lvl9pPr eaLnBrk="0" fontAlgn="base" hangingPunct="0">
                <a:spcBef>
                  <a:spcPct val="0"/>
                </a:spcBef>
                <a:spcAft>
                  <a:spcPct val="0"/>
                </a:spcAft>
                <a:tabLst>
                  <a:tab pos="519113" algn="l"/>
                </a:tabLst>
                <a:defRPr sz="2400">
                  <a:solidFill>
                    <a:schemeClr val="tx1"/>
                  </a:solidFill>
                  <a:latin typeface="Times New Roman" pitchFamily="18" charset="0"/>
                </a:defRPr>
              </a:lvl9pPr>
            </a:lstStyle>
            <a:p>
              <a:pPr>
                <a:spcBef>
                  <a:spcPct val="50000"/>
                </a:spcBef>
                <a:buClr>
                  <a:schemeClr val="bg2"/>
                </a:buClr>
                <a:buSzPct val="75000"/>
                <a:buFont typeface="Wingdings 2" pitchFamily="18" charset="2"/>
                <a:buNone/>
              </a:pPr>
              <a:r>
                <a:rPr lang="en-US" altLang="en-US" sz="1400" b="1">
                  <a:solidFill>
                    <a:srgbClr val="000000"/>
                  </a:solidFill>
                  <a:sym typeface="Wingdings 2" pitchFamily="18" charset="2"/>
                </a:rPr>
                <a:t> 	</a:t>
              </a:r>
              <a:r>
                <a:rPr lang="en-US" altLang="en-US" sz="1400" b="1">
                  <a:solidFill>
                    <a:srgbClr val="000000"/>
                  </a:solidFill>
                </a:rPr>
                <a:t>If approved, release processing continues by developing a release plan and verifying completion of any required rehabilitative programming before physical release. The offender may be released on or after the parole eligibility date or date specified by the BPP.</a:t>
              </a:r>
            </a:p>
          </p:txBody>
        </p:sp>
        <p:sp>
          <p:nvSpPr>
            <p:cNvPr id="444424" name="Line 8"/>
            <p:cNvSpPr>
              <a:spLocks noChangeShapeType="1"/>
            </p:cNvSpPr>
            <p:nvPr/>
          </p:nvSpPr>
          <p:spPr bwMode="auto">
            <a:xfrm>
              <a:off x="1569" y="1385"/>
              <a:ext cx="0" cy="216"/>
            </a:xfrm>
            <a:prstGeom prst="line">
              <a:avLst/>
            </a:prstGeom>
            <a:noFill/>
            <a:ln w="28575" cap="sq">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4425" name="Line 9"/>
            <p:cNvSpPr>
              <a:spLocks noChangeShapeType="1"/>
            </p:cNvSpPr>
            <p:nvPr/>
          </p:nvSpPr>
          <p:spPr bwMode="auto">
            <a:xfrm>
              <a:off x="1593" y="2277"/>
              <a:ext cx="0" cy="288"/>
            </a:xfrm>
            <a:prstGeom prst="line">
              <a:avLst/>
            </a:prstGeom>
            <a:noFill/>
            <a:ln w="28575" cap="sq">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4426" name="Line 10"/>
            <p:cNvSpPr>
              <a:spLocks noChangeShapeType="1"/>
            </p:cNvSpPr>
            <p:nvPr/>
          </p:nvSpPr>
          <p:spPr bwMode="auto">
            <a:xfrm>
              <a:off x="1593" y="3285"/>
              <a:ext cx="0" cy="288"/>
            </a:xfrm>
            <a:prstGeom prst="line">
              <a:avLst/>
            </a:prstGeom>
            <a:noFill/>
            <a:ln w="28575" cap="sq">
              <a:solidFill>
                <a:schemeClr val="tx1"/>
              </a:solidFill>
              <a:miter lim="800000"/>
              <a:headEnd type="none" w="sm"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4427" name="Text Box 11"/>
            <p:cNvSpPr txBox="1">
              <a:spLocks noChangeArrowheads="1"/>
            </p:cNvSpPr>
            <p:nvPr/>
          </p:nvSpPr>
          <p:spPr bwMode="auto">
            <a:xfrm>
              <a:off x="4388" y="631"/>
              <a:ext cx="1124" cy="195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46038" rIns="92075" bIns="46038">
              <a:spAutoFit/>
            </a:bodyPr>
            <a:lstStyle>
              <a:lvl1pPr marL="344488" indent="-344488">
                <a:spcBef>
                  <a:spcPct val="0"/>
                </a:spcBef>
                <a:tabLst>
                  <a:tab pos="519113" algn="l"/>
                </a:tabLst>
                <a:defRPr sz="2400">
                  <a:solidFill>
                    <a:schemeClr val="tx1"/>
                  </a:solidFill>
                  <a:latin typeface="Times New Roman" pitchFamily="18" charset="0"/>
                </a:defRPr>
              </a:lvl1pPr>
              <a:lvl2pPr marL="458788">
                <a:spcBef>
                  <a:spcPct val="0"/>
                </a:spcBef>
                <a:tabLst>
                  <a:tab pos="519113" algn="l"/>
                </a:tabLst>
                <a:defRPr sz="2400">
                  <a:solidFill>
                    <a:schemeClr val="tx1"/>
                  </a:solidFill>
                  <a:latin typeface="Times New Roman" pitchFamily="18" charset="0"/>
                </a:defRPr>
              </a:lvl2pPr>
              <a:lvl3pPr>
                <a:spcBef>
                  <a:spcPct val="0"/>
                </a:spcBef>
                <a:tabLst>
                  <a:tab pos="519113" algn="l"/>
                </a:tabLst>
                <a:defRPr sz="2400">
                  <a:solidFill>
                    <a:schemeClr val="tx1"/>
                  </a:solidFill>
                  <a:latin typeface="Times New Roman" pitchFamily="18" charset="0"/>
                </a:defRPr>
              </a:lvl3pPr>
              <a:lvl4pPr>
                <a:spcBef>
                  <a:spcPct val="0"/>
                </a:spcBef>
                <a:tabLst>
                  <a:tab pos="519113" algn="l"/>
                </a:tabLst>
                <a:defRPr sz="2400">
                  <a:solidFill>
                    <a:schemeClr val="tx1"/>
                  </a:solidFill>
                  <a:latin typeface="Times New Roman" pitchFamily="18" charset="0"/>
                </a:defRPr>
              </a:lvl4pPr>
              <a:lvl5pPr>
                <a:spcBef>
                  <a:spcPct val="0"/>
                </a:spcBef>
                <a:tabLst>
                  <a:tab pos="519113" algn="l"/>
                </a:tabLst>
                <a:defRPr sz="2400">
                  <a:solidFill>
                    <a:schemeClr val="tx1"/>
                  </a:solidFill>
                  <a:latin typeface="Times New Roman" pitchFamily="18" charset="0"/>
                </a:defRPr>
              </a:lvl5pPr>
              <a:lvl6pPr eaLnBrk="0" fontAlgn="base" hangingPunct="0">
                <a:spcBef>
                  <a:spcPct val="0"/>
                </a:spcBef>
                <a:spcAft>
                  <a:spcPct val="0"/>
                </a:spcAft>
                <a:tabLst>
                  <a:tab pos="519113" algn="l"/>
                </a:tabLst>
                <a:defRPr sz="2400">
                  <a:solidFill>
                    <a:schemeClr val="tx1"/>
                  </a:solidFill>
                  <a:latin typeface="Times New Roman" pitchFamily="18" charset="0"/>
                </a:defRPr>
              </a:lvl6pPr>
              <a:lvl7pPr eaLnBrk="0" fontAlgn="base" hangingPunct="0">
                <a:spcBef>
                  <a:spcPct val="0"/>
                </a:spcBef>
                <a:spcAft>
                  <a:spcPct val="0"/>
                </a:spcAft>
                <a:tabLst>
                  <a:tab pos="519113" algn="l"/>
                </a:tabLst>
                <a:defRPr sz="2400">
                  <a:solidFill>
                    <a:schemeClr val="tx1"/>
                  </a:solidFill>
                  <a:latin typeface="Times New Roman" pitchFamily="18" charset="0"/>
                </a:defRPr>
              </a:lvl7pPr>
              <a:lvl8pPr eaLnBrk="0" fontAlgn="base" hangingPunct="0">
                <a:spcBef>
                  <a:spcPct val="0"/>
                </a:spcBef>
                <a:spcAft>
                  <a:spcPct val="0"/>
                </a:spcAft>
                <a:tabLst>
                  <a:tab pos="519113" algn="l"/>
                </a:tabLst>
                <a:defRPr sz="2400">
                  <a:solidFill>
                    <a:schemeClr val="tx1"/>
                  </a:solidFill>
                  <a:latin typeface="Times New Roman" pitchFamily="18" charset="0"/>
                </a:defRPr>
              </a:lvl8pPr>
              <a:lvl9pPr eaLnBrk="0" fontAlgn="base" hangingPunct="0">
                <a:spcBef>
                  <a:spcPct val="0"/>
                </a:spcBef>
                <a:spcAft>
                  <a:spcPct val="0"/>
                </a:spcAft>
                <a:tabLst>
                  <a:tab pos="519113" algn="l"/>
                </a:tabLst>
                <a:defRPr sz="2400">
                  <a:solidFill>
                    <a:schemeClr val="tx1"/>
                  </a:solidFill>
                  <a:latin typeface="Times New Roman" pitchFamily="18" charset="0"/>
                </a:defRPr>
              </a:lvl9pPr>
            </a:lstStyle>
            <a:p>
              <a:pPr>
                <a:spcBef>
                  <a:spcPct val="50000"/>
                </a:spcBef>
                <a:buClr>
                  <a:schemeClr val="bg2"/>
                </a:buClr>
                <a:buSzPct val="75000"/>
                <a:buFont typeface="Wingdings 2" pitchFamily="18" charset="2"/>
                <a:buNone/>
              </a:pPr>
              <a:r>
                <a:rPr lang="en-US" altLang="en-US" sz="1400" b="1">
                  <a:solidFill>
                    <a:srgbClr val="000000"/>
                  </a:solidFill>
                </a:rPr>
                <a:t> 	If denied parole, offender is considered         for parole in four months from the next scheduled review date, which is set       by the Parole Board.</a:t>
              </a:r>
            </a:p>
            <a:p>
              <a:pPr>
                <a:spcBef>
                  <a:spcPct val="50000"/>
                </a:spcBef>
                <a:buClr>
                  <a:schemeClr val="bg2"/>
                </a:buClr>
                <a:buSzPct val="75000"/>
                <a:buFont typeface="Wingdings 2" pitchFamily="18" charset="2"/>
                <a:buNone/>
              </a:pPr>
              <a:endParaRPr lang="en-US" altLang="en-US" sz="1400" b="1">
                <a:solidFill>
                  <a:srgbClr val="000000"/>
                </a:solidFill>
              </a:endParaRPr>
            </a:p>
            <a:p>
              <a:pPr>
                <a:spcBef>
                  <a:spcPct val="50000"/>
                </a:spcBef>
                <a:buClr>
                  <a:schemeClr val="bg2"/>
                </a:buClr>
                <a:buSzPct val="75000"/>
                <a:buFont typeface="Wingdings 2" pitchFamily="18" charset="2"/>
                <a:buNone/>
              </a:pPr>
              <a:endParaRPr lang="en-US" altLang="en-US" sz="1400" b="1">
                <a:solidFill>
                  <a:srgbClr val="000000"/>
                </a:solidFill>
              </a:endParaRPr>
            </a:p>
          </p:txBody>
        </p:sp>
        <p:sp>
          <p:nvSpPr>
            <p:cNvPr id="444428" name="Line 12"/>
            <p:cNvSpPr>
              <a:spLocks noChangeShapeType="1"/>
            </p:cNvSpPr>
            <p:nvPr/>
          </p:nvSpPr>
          <p:spPr bwMode="auto">
            <a:xfrm>
              <a:off x="3512" y="2582"/>
              <a:ext cx="0" cy="176"/>
            </a:xfrm>
            <a:prstGeom prst="line">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4429" name="Line 13"/>
            <p:cNvSpPr>
              <a:spLocks noChangeShapeType="1"/>
            </p:cNvSpPr>
            <p:nvPr/>
          </p:nvSpPr>
          <p:spPr bwMode="auto">
            <a:xfrm>
              <a:off x="4854" y="2585"/>
              <a:ext cx="0" cy="176"/>
            </a:xfrm>
            <a:prstGeom prst="line">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4430" name="Line 14"/>
            <p:cNvSpPr>
              <a:spLocks noChangeShapeType="1"/>
            </p:cNvSpPr>
            <p:nvPr/>
          </p:nvSpPr>
          <p:spPr bwMode="auto">
            <a:xfrm>
              <a:off x="3512" y="2776"/>
              <a:ext cx="1344" cy="0"/>
            </a:xfrm>
            <a:prstGeom prst="line">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4431" name="Line 15"/>
            <p:cNvSpPr>
              <a:spLocks noChangeShapeType="1"/>
            </p:cNvSpPr>
            <p:nvPr/>
          </p:nvSpPr>
          <p:spPr bwMode="auto">
            <a:xfrm>
              <a:off x="4154" y="2773"/>
              <a:ext cx="0" cy="192"/>
            </a:xfrm>
            <a:prstGeom prst="line">
              <a:avLst/>
            </a:prstGeom>
            <a:noFill/>
            <a:ln w="28575" cap="sq">
              <a:solidFill>
                <a:schemeClr val="tx1"/>
              </a:solidFill>
              <a:miter lim="800000"/>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4432" name="Line 16"/>
            <p:cNvSpPr>
              <a:spLocks noChangeShapeType="1"/>
            </p:cNvSpPr>
            <p:nvPr/>
          </p:nvSpPr>
          <p:spPr bwMode="auto">
            <a:xfrm flipV="1">
              <a:off x="4185" y="3477"/>
              <a:ext cx="0" cy="144"/>
            </a:xfrm>
            <a:prstGeom prst="line">
              <a:avLst/>
            </a:prstGeom>
            <a:noFill/>
            <a:ln w="28575"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44434" name="WordArt 18"/>
          <p:cNvSpPr>
            <a:spLocks noChangeArrowheads="1" noChangeShapeType="1" noTextEdit="1"/>
          </p:cNvSpPr>
          <p:nvPr/>
        </p:nvSpPr>
        <p:spPr bwMode="auto">
          <a:xfrm>
            <a:off x="2036763" y="320675"/>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PAROLE REVIEW PROCESS</a:t>
            </a:r>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Text Box 3"/>
          <p:cNvSpPr txBox="1">
            <a:spLocks noChangeArrowheads="1"/>
          </p:cNvSpPr>
          <p:nvPr/>
        </p:nvSpPr>
        <p:spPr bwMode="auto">
          <a:xfrm>
            <a:off x="-261938" y="1198563"/>
            <a:ext cx="8680451"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spcBef>
                <a:spcPct val="0"/>
              </a:spcBef>
              <a:buClrTx/>
              <a:buFontTx/>
              <a:buNone/>
            </a:pPr>
            <a:r>
              <a:rPr lang="en-US" altLang="en-US" sz="2800">
                <a:latin typeface="Book Antiqua" pitchFamily="18" charset="0"/>
              </a:rPr>
              <a:t>Interview offenders and compile comprehensive parole case summaries.</a:t>
            </a:r>
            <a:r>
              <a:rPr lang="en-US" altLang="en-US" sz="2000">
                <a:latin typeface="Book Antiqua" pitchFamily="18" charset="0"/>
              </a:rPr>
              <a:t> </a:t>
            </a:r>
          </a:p>
          <a:p>
            <a:pPr lvl="2">
              <a:spcBef>
                <a:spcPct val="0"/>
              </a:spcBef>
              <a:buClrTx/>
              <a:buFontTx/>
              <a:buNone/>
            </a:pPr>
            <a:endParaRPr lang="en-US" altLang="en-US" sz="2000">
              <a:latin typeface="Book Antiqua" pitchFamily="18" charset="0"/>
            </a:endParaRPr>
          </a:p>
          <a:p>
            <a:pPr lvl="3">
              <a:spcBef>
                <a:spcPct val="0"/>
              </a:spcBef>
              <a:buClr>
                <a:srgbClr val="FF0000"/>
              </a:buClr>
              <a:buSzPct val="105000"/>
              <a:buFont typeface="Wingdings" pitchFamily="2" charset="2"/>
              <a:buChar char="«"/>
            </a:pPr>
            <a:r>
              <a:rPr lang="en-US" altLang="en-US" sz="2000">
                <a:latin typeface="Book Antiqua" pitchFamily="18" charset="0"/>
              </a:rPr>
              <a:t>Identify victim information for referral to TDCJ-Victim </a:t>
            </a:r>
          </a:p>
          <a:p>
            <a:pPr lvl="3">
              <a:spcBef>
                <a:spcPct val="0"/>
              </a:spcBef>
              <a:buClr>
                <a:srgbClr val="FF0000"/>
              </a:buClr>
              <a:buSzPct val="105000"/>
              <a:buFont typeface="Wingdings" pitchFamily="2" charset="2"/>
              <a:buNone/>
            </a:pPr>
            <a:r>
              <a:rPr lang="en-US" altLang="en-US" sz="2000">
                <a:latin typeface="Book Antiqua" pitchFamily="18" charset="0"/>
              </a:rPr>
              <a:t>   Services.</a:t>
            </a:r>
          </a:p>
          <a:p>
            <a:pPr lvl="3">
              <a:spcBef>
                <a:spcPct val="0"/>
              </a:spcBef>
              <a:buClr>
                <a:srgbClr val="FF0000"/>
              </a:buClr>
              <a:buSzPct val="105000"/>
              <a:buFont typeface="Wingdings" pitchFamily="2" charset="2"/>
              <a:buChar char="«"/>
            </a:pPr>
            <a:r>
              <a:rPr lang="en-US" altLang="en-US" sz="2000">
                <a:latin typeface="Book Antiqua" pitchFamily="18" charset="0"/>
              </a:rPr>
              <a:t>Complete sex offender risk assessments (STATIC 99).	</a:t>
            </a:r>
          </a:p>
          <a:p>
            <a:pPr lvl="3">
              <a:spcBef>
                <a:spcPct val="0"/>
              </a:spcBef>
              <a:buClr>
                <a:srgbClr val="FF0000"/>
              </a:buClr>
              <a:buSzPct val="105000"/>
              <a:buFont typeface="Wingdings" pitchFamily="2" charset="2"/>
              <a:buChar char="«"/>
            </a:pPr>
            <a:r>
              <a:rPr lang="en-US" altLang="en-US" sz="2000">
                <a:latin typeface="Book Antiqua" pitchFamily="18" charset="0"/>
              </a:rPr>
              <a:t>Screen offenders for treatment program eligibility.</a:t>
            </a:r>
          </a:p>
          <a:p>
            <a:pPr lvl="3">
              <a:spcBef>
                <a:spcPct val="0"/>
              </a:spcBef>
              <a:buClr>
                <a:srgbClr val="FF0000"/>
              </a:buClr>
              <a:buSzPct val="105000"/>
              <a:buFont typeface="Wingdings" pitchFamily="2" charset="2"/>
              <a:buChar char="«"/>
            </a:pPr>
            <a:r>
              <a:rPr lang="en-US" altLang="en-US" sz="2000">
                <a:latin typeface="Book Antiqua" pitchFamily="18" charset="0"/>
              </a:rPr>
              <a:t>Respond to inquiries from offender families, general public,  </a:t>
            </a:r>
          </a:p>
          <a:p>
            <a:pPr lvl="3">
              <a:spcBef>
                <a:spcPct val="0"/>
              </a:spcBef>
              <a:buClr>
                <a:srgbClr val="FF0000"/>
              </a:buClr>
              <a:buSzPct val="105000"/>
              <a:buFont typeface="Wingdings" pitchFamily="2" charset="2"/>
              <a:buNone/>
            </a:pPr>
            <a:r>
              <a:rPr lang="en-US" altLang="en-US" sz="2000">
                <a:latin typeface="Book Antiqua" pitchFamily="18" charset="0"/>
              </a:rPr>
              <a:t>   victims, and law enforcement agencies.</a:t>
            </a:r>
          </a:p>
          <a:p>
            <a:pPr lvl="3">
              <a:spcBef>
                <a:spcPct val="0"/>
              </a:spcBef>
              <a:buClr>
                <a:srgbClr val="FF0000"/>
              </a:buClr>
              <a:buSzPct val="105000"/>
              <a:buFont typeface="Wingdings" pitchFamily="2" charset="2"/>
              <a:buChar char="«"/>
            </a:pPr>
            <a:r>
              <a:rPr lang="en-US" altLang="en-US" sz="2000">
                <a:latin typeface="Book Antiqua" pitchFamily="18" charset="0"/>
              </a:rPr>
              <a:t>Release offenders from TDCJ facilities, contract facilities and  </a:t>
            </a:r>
          </a:p>
          <a:p>
            <a:pPr lvl="3">
              <a:spcBef>
                <a:spcPct val="0"/>
              </a:spcBef>
              <a:buClr>
                <a:srgbClr val="FF0000"/>
              </a:buClr>
              <a:buSzPct val="105000"/>
              <a:buFont typeface="Wingdings" pitchFamily="2" charset="2"/>
              <a:buNone/>
            </a:pPr>
            <a:r>
              <a:rPr lang="en-US" altLang="en-US" sz="2000">
                <a:latin typeface="Book Antiqua" pitchFamily="18" charset="0"/>
              </a:rPr>
              <a:t>    jails.</a:t>
            </a:r>
          </a:p>
          <a:p>
            <a:pPr lvl="3">
              <a:spcBef>
                <a:spcPct val="0"/>
              </a:spcBef>
              <a:buClr>
                <a:srgbClr val="FF0000"/>
              </a:buClr>
              <a:buSzPct val="105000"/>
              <a:buFont typeface="Wingdings" pitchFamily="2" charset="2"/>
              <a:buChar char="«"/>
            </a:pPr>
            <a:r>
              <a:rPr lang="en-US" altLang="en-US" sz="2000">
                <a:latin typeface="Book Antiqua" pitchFamily="18" charset="0"/>
              </a:rPr>
              <a:t>Deliver Status Letters to offenders.</a:t>
            </a:r>
            <a:r>
              <a:rPr lang="en-US" altLang="en-US" sz="2000" b="1">
                <a:latin typeface="Book Antiqua" pitchFamily="18" charset="0"/>
              </a:rPr>
              <a:t>	</a:t>
            </a:r>
          </a:p>
          <a:p>
            <a:pPr lvl="2">
              <a:spcBef>
                <a:spcPct val="0"/>
              </a:spcBef>
              <a:buClrTx/>
              <a:buFontTx/>
              <a:buChar char="•"/>
            </a:pPr>
            <a:endParaRPr lang="en-US" altLang="en-US" sz="2000" b="1">
              <a:latin typeface="Book Antiqua" pitchFamily="18" charset="0"/>
            </a:endParaRPr>
          </a:p>
          <a:p>
            <a:pPr eaLnBrk="1" hangingPunct="1">
              <a:spcBef>
                <a:spcPct val="0"/>
              </a:spcBef>
              <a:buClrTx/>
              <a:buFontTx/>
              <a:buChar char="•"/>
            </a:pPr>
            <a:endParaRPr lang="en-US" altLang="en-US" sz="2000" b="1">
              <a:latin typeface="Book Antiqua" pitchFamily="18" charset="0"/>
            </a:endParaRPr>
          </a:p>
        </p:txBody>
      </p:sp>
      <p:sp>
        <p:nvSpPr>
          <p:cNvPr id="446469" name="WordArt 5"/>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IPO FUNCTIONS</a:t>
            </a:r>
          </a:p>
        </p:txBody>
      </p:sp>
      <p:sp>
        <p:nvSpPr>
          <p:cNvPr id="446470" name="Rectangle 6"/>
          <p:cNvSpPr>
            <a:spLocks noChangeArrowheads="1"/>
          </p:cNvSpPr>
          <p:nvPr/>
        </p:nvSpPr>
        <p:spPr bwMode="auto">
          <a:xfrm>
            <a:off x="574675" y="1166813"/>
            <a:ext cx="8026400" cy="4846637"/>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grpSp>
        <p:nvGrpSpPr>
          <p:cNvPr id="446471" name="Group 7"/>
          <p:cNvGrpSpPr>
            <a:grpSpLocks/>
          </p:cNvGrpSpPr>
          <p:nvPr/>
        </p:nvGrpSpPr>
        <p:grpSpPr bwMode="auto">
          <a:xfrm>
            <a:off x="0" y="6153150"/>
            <a:ext cx="9144000" cy="704850"/>
            <a:chOff x="0" y="3876"/>
            <a:chExt cx="5760" cy="444"/>
          </a:xfrm>
        </p:grpSpPr>
        <p:sp>
          <p:nvSpPr>
            <p:cNvPr id="446472" name="Line 8"/>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46473" name="Group 9"/>
            <p:cNvGrpSpPr>
              <a:grpSpLocks/>
            </p:cNvGrpSpPr>
            <p:nvPr/>
          </p:nvGrpSpPr>
          <p:grpSpPr bwMode="auto">
            <a:xfrm>
              <a:off x="0" y="3876"/>
              <a:ext cx="5760" cy="444"/>
              <a:chOff x="0" y="3876"/>
              <a:chExt cx="5760" cy="444"/>
            </a:xfrm>
          </p:grpSpPr>
          <p:sp>
            <p:nvSpPr>
              <p:cNvPr id="446474" name="Text Box 10"/>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13 of 42</a:t>
                </a:r>
              </a:p>
            </p:txBody>
          </p:sp>
          <p:sp>
            <p:nvSpPr>
              <p:cNvPr id="446475" name="Text Box 11"/>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pic>
            <p:nvPicPr>
              <p:cNvPr id="446476" name="Picture 12"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5" name="Rectangle 3"/>
          <p:cNvSpPr>
            <a:spLocks noChangeArrowheads="1"/>
          </p:cNvSpPr>
          <p:nvPr>
            <p:ph type="body" idx="1"/>
          </p:nvPr>
        </p:nvSpPr>
        <p:spPr bwMode="auto">
          <a:xfrm>
            <a:off x="971550" y="1698625"/>
            <a:ext cx="7388225" cy="4386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en-US" altLang="en-US" sz="2800">
                <a:latin typeface="Book Antiqua" pitchFamily="18" charset="0"/>
              </a:rPr>
              <a:t>    A comprehensive document that details information regarding an offender’s:</a:t>
            </a:r>
          </a:p>
          <a:p>
            <a:pPr lvl="2">
              <a:lnSpc>
                <a:spcPct val="80000"/>
              </a:lnSpc>
            </a:pPr>
            <a:endParaRPr lang="en-US" altLang="en-US" sz="1800"/>
          </a:p>
          <a:p>
            <a:pPr lvl="2">
              <a:lnSpc>
                <a:spcPct val="80000"/>
              </a:lnSpc>
            </a:pPr>
            <a:r>
              <a:rPr lang="en-US" altLang="en-US" sz="1800">
                <a:latin typeface="Book Antiqua" pitchFamily="18" charset="0"/>
              </a:rPr>
              <a:t>Demographics</a:t>
            </a:r>
          </a:p>
          <a:p>
            <a:pPr lvl="2">
              <a:lnSpc>
                <a:spcPct val="80000"/>
              </a:lnSpc>
            </a:pPr>
            <a:r>
              <a:rPr lang="en-US" altLang="en-US" sz="1800">
                <a:latin typeface="Book Antiqua" pitchFamily="18" charset="0"/>
              </a:rPr>
              <a:t>Commitment Information</a:t>
            </a:r>
          </a:p>
          <a:p>
            <a:pPr lvl="2">
              <a:lnSpc>
                <a:spcPct val="80000"/>
              </a:lnSpc>
            </a:pPr>
            <a:r>
              <a:rPr lang="en-US" altLang="en-US" sz="1800">
                <a:latin typeface="Book Antiqua" pitchFamily="18" charset="0"/>
              </a:rPr>
              <a:t>Offense details</a:t>
            </a:r>
          </a:p>
          <a:p>
            <a:pPr lvl="2">
              <a:lnSpc>
                <a:spcPct val="80000"/>
              </a:lnSpc>
            </a:pPr>
            <a:r>
              <a:rPr lang="en-US" altLang="en-US" sz="1800">
                <a:latin typeface="Book Antiqua" pitchFamily="18" charset="0"/>
              </a:rPr>
              <a:t>Criminal History</a:t>
            </a:r>
          </a:p>
          <a:p>
            <a:pPr lvl="2">
              <a:lnSpc>
                <a:spcPct val="80000"/>
              </a:lnSpc>
            </a:pPr>
            <a:r>
              <a:rPr lang="en-US" altLang="en-US" sz="1800">
                <a:latin typeface="Book Antiqua" pitchFamily="18" charset="0"/>
              </a:rPr>
              <a:t>Substance Abuse History</a:t>
            </a:r>
          </a:p>
          <a:p>
            <a:pPr lvl="2">
              <a:lnSpc>
                <a:spcPct val="80000"/>
              </a:lnSpc>
            </a:pPr>
            <a:r>
              <a:rPr lang="en-US" altLang="en-US" sz="1800">
                <a:latin typeface="Book Antiqua" pitchFamily="18" charset="0"/>
              </a:rPr>
              <a:t>Physical/Mental Health Status</a:t>
            </a:r>
          </a:p>
          <a:p>
            <a:pPr lvl="2">
              <a:lnSpc>
                <a:spcPct val="80000"/>
              </a:lnSpc>
            </a:pPr>
            <a:r>
              <a:rPr lang="en-US" altLang="en-US" sz="1800">
                <a:latin typeface="Book Antiqua" pitchFamily="18" charset="0"/>
              </a:rPr>
              <a:t>Social History</a:t>
            </a:r>
          </a:p>
          <a:p>
            <a:pPr lvl="2">
              <a:lnSpc>
                <a:spcPct val="80000"/>
              </a:lnSpc>
            </a:pPr>
            <a:r>
              <a:rPr lang="en-US" altLang="en-US" sz="1800">
                <a:latin typeface="Book Antiqua" pitchFamily="18" charset="0"/>
              </a:rPr>
              <a:t>Employment History</a:t>
            </a:r>
          </a:p>
          <a:p>
            <a:pPr lvl="2">
              <a:lnSpc>
                <a:spcPct val="80000"/>
              </a:lnSpc>
            </a:pPr>
            <a:r>
              <a:rPr lang="en-US" altLang="en-US" sz="1800">
                <a:latin typeface="Book Antiqua" pitchFamily="18" charset="0"/>
              </a:rPr>
              <a:t>Current Institutional Adjustment</a:t>
            </a:r>
          </a:p>
          <a:p>
            <a:pPr lvl="2">
              <a:lnSpc>
                <a:spcPct val="80000"/>
              </a:lnSpc>
            </a:pPr>
            <a:r>
              <a:rPr lang="en-US" altLang="en-US" sz="1800">
                <a:latin typeface="Book Antiqua" pitchFamily="18" charset="0"/>
              </a:rPr>
              <a:t>Release Plans</a:t>
            </a:r>
          </a:p>
        </p:txBody>
      </p:sp>
      <p:sp>
        <p:nvSpPr>
          <p:cNvPr id="448517" name="WordArt 5"/>
          <p:cNvSpPr>
            <a:spLocks noChangeArrowheads="1" noChangeShapeType="1" noTextEdit="1"/>
          </p:cNvSpPr>
          <p:nvPr/>
        </p:nvSpPr>
        <p:spPr bwMode="auto">
          <a:xfrm>
            <a:off x="1500188" y="319088"/>
            <a:ext cx="6111875" cy="977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INSTITUTIONAL PAROLE</a:t>
            </a:r>
          </a:p>
          <a:p>
            <a:pPr algn="ctr">
              <a:buFont typeface="Wingdings" pitchFamily="2" charset="2"/>
              <a:buNone/>
            </a:pPr>
            <a:r>
              <a:rPr lang="en-US" sz="3600" kern="10">
                <a:ln w="9525">
                  <a:solidFill>
                    <a:srgbClr val="000000"/>
                  </a:solidFill>
                  <a:round/>
                  <a:headEnd/>
                  <a:tailEnd/>
                </a:ln>
                <a:solidFill>
                  <a:srgbClr val="0055FE"/>
                </a:solidFill>
                <a:latin typeface="Book Antiqua"/>
              </a:rPr>
              <a:t>CASE SUMMARY</a:t>
            </a:r>
          </a:p>
        </p:txBody>
      </p:sp>
      <p:sp>
        <p:nvSpPr>
          <p:cNvPr id="448518" name="Rectangle 6"/>
          <p:cNvSpPr>
            <a:spLocks noChangeArrowheads="1"/>
          </p:cNvSpPr>
          <p:nvPr/>
        </p:nvSpPr>
        <p:spPr bwMode="auto">
          <a:xfrm>
            <a:off x="836613" y="1544638"/>
            <a:ext cx="7662862" cy="44704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grpSp>
        <p:nvGrpSpPr>
          <p:cNvPr id="448519" name="Group 7"/>
          <p:cNvGrpSpPr>
            <a:grpSpLocks/>
          </p:cNvGrpSpPr>
          <p:nvPr/>
        </p:nvGrpSpPr>
        <p:grpSpPr bwMode="auto">
          <a:xfrm>
            <a:off x="0" y="6153150"/>
            <a:ext cx="9144000" cy="704850"/>
            <a:chOff x="0" y="3876"/>
            <a:chExt cx="5760" cy="444"/>
          </a:xfrm>
        </p:grpSpPr>
        <p:sp>
          <p:nvSpPr>
            <p:cNvPr id="448520" name="Line 8"/>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48521" name="Group 9"/>
            <p:cNvGrpSpPr>
              <a:grpSpLocks/>
            </p:cNvGrpSpPr>
            <p:nvPr/>
          </p:nvGrpSpPr>
          <p:grpSpPr bwMode="auto">
            <a:xfrm>
              <a:off x="0" y="3876"/>
              <a:ext cx="5760" cy="444"/>
              <a:chOff x="0" y="3876"/>
              <a:chExt cx="5760" cy="444"/>
            </a:xfrm>
          </p:grpSpPr>
          <p:sp>
            <p:nvSpPr>
              <p:cNvPr id="448522" name="Text Box 10"/>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14 of 42</a:t>
                </a:r>
              </a:p>
            </p:txBody>
          </p:sp>
          <p:sp>
            <p:nvSpPr>
              <p:cNvPr id="448523" name="Text Box 11"/>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pic>
            <p:nvPicPr>
              <p:cNvPr id="448524" name="Picture 12"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ChangeArrowheads="1"/>
          </p:cNvSpPr>
          <p:nvPr>
            <p:ph type="body" idx="1"/>
          </p:nvPr>
        </p:nvSpPr>
        <p:spPr bwMode="auto">
          <a:xfrm>
            <a:off x="579438" y="2216150"/>
            <a:ext cx="79819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en-US" altLang="en-US" b="1">
                <a:latin typeface="Book Antiqua" pitchFamily="18" charset="0"/>
              </a:rPr>
              <a:t>     FY11 Production:</a:t>
            </a:r>
          </a:p>
          <a:p>
            <a:pPr>
              <a:lnSpc>
                <a:spcPct val="80000"/>
              </a:lnSpc>
              <a:buFontTx/>
              <a:buNone/>
            </a:pPr>
            <a:r>
              <a:rPr lang="en-US" altLang="en-US" b="1">
                <a:latin typeface="Book Antiqua" pitchFamily="18" charset="0"/>
              </a:rPr>
              <a:t>			</a:t>
            </a:r>
            <a:r>
              <a:rPr lang="en-US" altLang="en-US">
                <a:latin typeface="Book Antiqua" pitchFamily="18" charset="0"/>
              </a:rPr>
              <a:t>Initials:  41,468</a:t>
            </a:r>
          </a:p>
          <a:p>
            <a:pPr>
              <a:lnSpc>
                <a:spcPct val="80000"/>
              </a:lnSpc>
              <a:buFontTx/>
              <a:buNone/>
            </a:pPr>
            <a:r>
              <a:rPr lang="en-US" altLang="en-US" b="1">
                <a:latin typeface="Book Antiqua" pitchFamily="18" charset="0"/>
              </a:rPr>
              <a:t>			</a:t>
            </a:r>
            <a:r>
              <a:rPr lang="en-US" altLang="en-US">
                <a:latin typeface="Book Antiqua" pitchFamily="18" charset="0"/>
              </a:rPr>
              <a:t>Subsequents:  36,170</a:t>
            </a:r>
          </a:p>
          <a:p>
            <a:pPr>
              <a:lnSpc>
                <a:spcPct val="80000"/>
              </a:lnSpc>
              <a:buFontTx/>
              <a:buNone/>
            </a:pPr>
            <a:r>
              <a:rPr lang="en-US" altLang="en-US">
                <a:latin typeface="Book Antiqua" pitchFamily="18" charset="0"/>
              </a:rPr>
              <a:t>			Parole-In-Absentia (PIA):  2,353</a:t>
            </a:r>
            <a:endParaRPr lang="en-US" altLang="en-US" sz="4000">
              <a:latin typeface="Book Antiqua" pitchFamily="18" charset="0"/>
            </a:endParaRPr>
          </a:p>
          <a:p>
            <a:pPr lvl="2">
              <a:lnSpc>
                <a:spcPct val="80000"/>
              </a:lnSpc>
              <a:buFontTx/>
              <a:buNone/>
            </a:pPr>
            <a:r>
              <a:rPr lang="en-US" altLang="en-US" sz="3200">
                <a:latin typeface="Book Antiqua" pitchFamily="18" charset="0"/>
              </a:rPr>
              <a:t>		</a:t>
            </a:r>
            <a:r>
              <a:rPr lang="en-US" altLang="en-US" sz="3600" b="1">
                <a:solidFill>
                  <a:srgbClr val="FF0000"/>
                </a:solidFill>
                <a:latin typeface="Book Antiqua" pitchFamily="18" charset="0"/>
              </a:rPr>
              <a:t>Total:  79,991</a:t>
            </a:r>
          </a:p>
          <a:p>
            <a:pPr>
              <a:lnSpc>
                <a:spcPct val="80000"/>
              </a:lnSpc>
              <a:buFontTx/>
              <a:buNone/>
            </a:pPr>
            <a:endParaRPr lang="en-US" altLang="en-US" sz="1600">
              <a:latin typeface="Book Antiqua" pitchFamily="18" charset="0"/>
            </a:endParaRPr>
          </a:p>
          <a:p>
            <a:pPr>
              <a:lnSpc>
                <a:spcPct val="80000"/>
              </a:lnSpc>
              <a:buFontTx/>
              <a:buNone/>
            </a:pPr>
            <a:r>
              <a:rPr lang="en-US" altLang="en-US" sz="1600">
                <a:latin typeface="Book Antiqua" pitchFamily="18" charset="0"/>
              </a:rPr>
              <a:t>	</a:t>
            </a:r>
          </a:p>
        </p:txBody>
      </p:sp>
      <p:sp>
        <p:nvSpPr>
          <p:cNvPr id="450565" name="WordArt 5"/>
          <p:cNvSpPr>
            <a:spLocks noChangeArrowheads="1" noChangeShapeType="1" noTextEdit="1"/>
          </p:cNvSpPr>
          <p:nvPr/>
        </p:nvSpPr>
        <p:spPr bwMode="auto">
          <a:xfrm>
            <a:off x="931863" y="377825"/>
            <a:ext cx="6969125" cy="7143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CASE SUMMARY PRODUCTION</a:t>
            </a:r>
          </a:p>
        </p:txBody>
      </p:sp>
      <p:sp>
        <p:nvSpPr>
          <p:cNvPr id="450566" name="Rectangle 6"/>
          <p:cNvSpPr>
            <a:spLocks noChangeArrowheads="1"/>
          </p:cNvSpPr>
          <p:nvPr/>
        </p:nvSpPr>
        <p:spPr bwMode="auto">
          <a:xfrm>
            <a:off x="519113" y="1268413"/>
            <a:ext cx="7866062" cy="4557712"/>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grpSp>
        <p:nvGrpSpPr>
          <p:cNvPr id="450567" name="Group 7"/>
          <p:cNvGrpSpPr>
            <a:grpSpLocks/>
          </p:cNvGrpSpPr>
          <p:nvPr/>
        </p:nvGrpSpPr>
        <p:grpSpPr bwMode="auto">
          <a:xfrm>
            <a:off x="0" y="6153150"/>
            <a:ext cx="9144000" cy="704850"/>
            <a:chOff x="0" y="3876"/>
            <a:chExt cx="5760" cy="444"/>
          </a:xfrm>
        </p:grpSpPr>
        <p:sp>
          <p:nvSpPr>
            <p:cNvPr id="450568" name="Line 8"/>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50569" name="Group 9"/>
            <p:cNvGrpSpPr>
              <a:grpSpLocks/>
            </p:cNvGrpSpPr>
            <p:nvPr/>
          </p:nvGrpSpPr>
          <p:grpSpPr bwMode="auto">
            <a:xfrm>
              <a:off x="0" y="3876"/>
              <a:ext cx="5760" cy="444"/>
              <a:chOff x="0" y="3876"/>
              <a:chExt cx="5760" cy="444"/>
            </a:xfrm>
          </p:grpSpPr>
          <p:sp>
            <p:nvSpPr>
              <p:cNvPr id="450570" name="Text Box 10"/>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15 of 42</a:t>
                </a:r>
              </a:p>
            </p:txBody>
          </p:sp>
          <p:sp>
            <p:nvSpPr>
              <p:cNvPr id="450571" name="Text Box 11"/>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pic>
            <p:nvPicPr>
              <p:cNvPr id="450572" name="Picture 12"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ext Box 2"/>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16 of 42</a:t>
            </a:r>
          </a:p>
        </p:txBody>
      </p:sp>
      <p:sp>
        <p:nvSpPr>
          <p:cNvPr id="473091" name="Text Box 3"/>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73092" name="Line 4"/>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73093" name="Picture 5" descr="star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3094" name="Rectangle 6"/>
          <p:cNvSpPr>
            <a:spLocks noChangeArrowheads="1"/>
          </p:cNvSpPr>
          <p:nvPr/>
        </p:nvSpPr>
        <p:spPr bwMode="auto">
          <a:xfrm>
            <a:off x="546100" y="630238"/>
            <a:ext cx="8053388" cy="5103812"/>
          </a:xfrm>
          <a:prstGeom prst="rect">
            <a:avLst/>
          </a:prstGeom>
          <a:noFill/>
          <a:ln w="57150" cmpd="thickThin">
            <a:solidFill>
              <a:srgbClr val="333399"/>
            </a:solidFill>
            <a:miter lim="800000"/>
            <a:headEnd type="none" w="sm" len="sm"/>
            <a:tailEnd type="none" w="sm" len="sm"/>
          </a:ln>
          <a:effectLst/>
          <a:extLst>
            <a:ext uri="{909E8E84-426E-40DD-AFC4-6F175D3DCCD1}">
              <a14:hiddenFill xmlns:a14="http://schemas.microsoft.com/office/drawing/2010/main">
                <a:solidFill>
                  <a:srgbClr val="0000CC">
                    <a:alpha val="64999"/>
                  </a:srgbClr>
                </a:solidFill>
              </a14:hiddenFill>
            </a:ext>
            <a:ext uri="{AF507438-7753-43E0-B8FC-AC1667EBCBE1}">
              <a14:hiddenEffects xmlns:a14="http://schemas.microsoft.com/office/drawing/2010/main">
                <a:effectLst>
                  <a:outerShdw dist="17961" dir="13500000" algn="ctr" rotWithShape="0">
                    <a:srgbClr val="333399">
                      <a:gamma/>
                      <a:shade val="60000"/>
                      <a:invGamma/>
                    </a:srgbClr>
                  </a:outerShdw>
                </a:effectLst>
              </a14:hiddenEffects>
            </a:ext>
          </a:extLst>
        </p:spPr>
        <p:txBody>
          <a:bodyPr anchor="ctr"/>
          <a:lstStyle/>
          <a:p>
            <a:pPr algn="ctr" eaLnBrk="1" hangingPunct="1">
              <a:spcBef>
                <a:spcPct val="0"/>
              </a:spcBef>
              <a:buClr>
                <a:schemeClr val="tx2"/>
              </a:buClr>
              <a:buSzPct val="95000"/>
              <a:buFont typeface="Wingdings" pitchFamily="2" charset="2"/>
              <a:buNone/>
            </a:pPr>
            <a:r>
              <a:rPr lang="en-US" altLang="en-US" sz="4000">
                <a:solidFill>
                  <a:srgbClr val="800000"/>
                </a:solidFill>
                <a:latin typeface="Monotype Corsiva" pitchFamily="66" charset="0"/>
              </a:rPr>
              <a:t>Janice Willett</a:t>
            </a:r>
            <a:r>
              <a:rPr lang="en-US" altLang="en-US" sz="4000">
                <a:solidFill>
                  <a:srgbClr val="800000"/>
                </a:solidFill>
                <a:latin typeface="Book Antiqua" pitchFamily="18" charset="0"/>
              </a:rPr>
              <a:t> </a:t>
            </a:r>
          </a:p>
          <a:p>
            <a:pPr algn="ctr" eaLnBrk="1" hangingPunct="1">
              <a:spcBef>
                <a:spcPct val="0"/>
              </a:spcBef>
              <a:buClr>
                <a:schemeClr val="tx2"/>
              </a:buClr>
              <a:buSzPct val="95000"/>
              <a:buFont typeface="Wingdings" pitchFamily="2" charset="2"/>
              <a:buNone/>
            </a:pPr>
            <a:r>
              <a:rPr lang="en-US" altLang="en-US" sz="2800">
                <a:solidFill>
                  <a:srgbClr val="800000"/>
                </a:solidFill>
                <a:latin typeface="Monotype Corsiva" pitchFamily="66" charset="0"/>
              </a:rPr>
              <a:t>Director of Institutional Parole Operations</a:t>
            </a:r>
            <a:r>
              <a:rPr lang="en-US" altLang="en-US" sz="2000" b="1">
                <a:solidFill>
                  <a:srgbClr val="990033"/>
                </a:solidFill>
                <a:latin typeface="Book Antiqua" pitchFamily="18" charset="0"/>
              </a:rPr>
              <a:t> </a:t>
            </a:r>
          </a:p>
          <a:p>
            <a:pPr algn="ctr" eaLnBrk="1" hangingPunct="1">
              <a:spcBef>
                <a:spcPct val="0"/>
              </a:spcBef>
              <a:buClr>
                <a:schemeClr val="tx2"/>
              </a:buClr>
              <a:buSzPct val="95000"/>
              <a:buFont typeface="Wingdings" pitchFamily="2" charset="2"/>
              <a:buNone/>
            </a:pPr>
            <a:endParaRPr lang="en-US" altLang="en-US" sz="2000" b="1">
              <a:solidFill>
                <a:srgbClr val="990033"/>
              </a:solidFill>
              <a:latin typeface="Book Antiqua" pitchFamily="18" charset="0"/>
            </a:endParaRPr>
          </a:p>
          <a:p>
            <a:pPr algn="ctr" eaLnBrk="1" hangingPunct="1">
              <a:spcBef>
                <a:spcPct val="0"/>
              </a:spcBef>
              <a:buClr>
                <a:schemeClr val="tx2"/>
              </a:buClr>
              <a:buSzPct val="95000"/>
              <a:buFont typeface="Wingdings" pitchFamily="2" charset="2"/>
              <a:buNone/>
            </a:pPr>
            <a:r>
              <a:rPr lang="en-US" altLang="en-US" sz="2000" u="sng">
                <a:solidFill>
                  <a:srgbClr val="000099"/>
                </a:solidFill>
                <a:latin typeface="Book Antiqua" pitchFamily="18" charset="0"/>
              </a:rPr>
              <a:t>janice.willett@tdcj.state.tx.us</a:t>
            </a:r>
          </a:p>
          <a:p>
            <a:pPr algn="ctr" eaLnBrk="1" hangingPunct="1">
              <a:spcBef>
                <a:spcPct val="0"/>
              </a:spcBef>
              <a:buClr>
                <a:schemeClr val="tx2"/>
              </a:buClr>
              <a:buSzPct val="95000"/>
              <a:buFont typeface="Wingdings" pitchFamily="2" charset="2"/>
              <a:buNone/>
            </a:pPr>
            <a:r>
              <a:rPr lang="en-US" altLang="en-US" sz="2000">
                <a:solidFill>
                  <a:srgbClr val="000099"/>
                </a:solidFill>
                <a:latin typeface="Book Antiqua" pitchFamily="18" charset="0"/>
              </a:rPr>
              <a:t>(936) 437-2273</a:t>
            </a:r>
          </a:p>
        </p:txBody>
      </p:sp>
      <p:sp>
        <p:nvSpPr>
          <p:cNvPr id="473095" name="Line 7"/>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73096" name="Picture 8" descr="star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3097" name="Text Box 9"/>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73098" name="Line 10"/>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73099" name="Picture 11" descr="star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3104" name="Group 16"/>
          <p:cNvGrpSpPr>
            <a:grpSpLocks/>
          </p:cNvGrpSpPr>
          <p:nvPr/>
        </p:nvGrpSpPr>
        <p:grpSpPr bwMode="auto">
          <a:xfrm>
            <a:off x="0" y="6153150"/>
            <a:ext cx="9144000" cy="704850"/>
            <a:chOff x="0" y="3876"/>
            <a:chExt cx="5760" cy="444"/>
          </a:xfrm>
        </p:grpSpPr>
        <p:sp>
          <p:nvSpPr>
            <p:cNvPr id="473100" name="Text Box 12"/>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16 of 42</a:t>
              </a:r>
            </a:p>
          </p:txBody>
        </p:sp>
        <p:sp>
          <p:nvSpPr>
            <p:cNvPr id="473101" name="Text Box 13"/>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73102" name="Line 14"/>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73103" name="Picture 15" descr="star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0" y="585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spcBef>
                <a:spcPct val="0"/>
              </a:spcBef>
              <a:buClrTx/>
              <a:buFontTx/>
              <a:buNone/>
              <a:defRPr/>
            </a:pPr>
            <a:endParaRPr lang="en-US" sz="2400">
              <a:solidFill>
                <a:srgbClr val="000000"/>
              </a:solidFill>
            </a:endParaRPr>
          </a:p>
        </p:txBody>
      </p:sp>
      <p:sp>
        <p:nvSpPr>
          <p:cNvPr id="487431" name="WordArt 7"/>
          <p:cNvSpPr>
            <a:spLocks noChangeArrowheads="1" noChangeShapeType="1" noTextEdit="1"/>
          </p:cNvSpPr>
          <p:nvPr/>
        </p:nvSpPr>
        <p:spPr bwMode="auto">
          <a:xfrm>
            <a:off x="931863" y="377825"/>
            <a:ext cx="6969125" cy="7143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HEARING OPERATIONS</a:t>
            </a:r>
          </a:p>
        </p:txBody>
      </p:sp>
      <p:pic>
        <p:nvPicPr>
          <p:cNvPr id="4874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700213"/>
            <a:ext cx="8796338"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7435" name="Group 11"/>
          <p:cNvGrpSpPr>
            <a:grpSpLocks/>
          </p:cNvGrpSpPr>
          <p:nvPr/>
        </p:nvGrpSpPr>
        <p:grpSpPr bwMode="auto">
          <a:xfrm>
            <a:off x="0" y="6153150"/>
            <a:ext cx="9144000" cy="704850"/>
            <a:chOff x="0" y="3876"/>
            <a:chExt cx="5760" cy="444"/>
          </a:xfrm>
        </p:grpSpPr>
        <p:sp>
          <p:nvSpPr>
            <p:cNvPr id="487436" name="Text Box 12"/>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17 of 42</a:t>
              </a:r>
            </a:p>
          </p:txBody>
        </p:sp>
        <p:sp>
          <p:nvSpPr>
            <p:cNvPr id="487437" name="Text Box 13"/>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87438" name="Line 14"/>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87439" name="Picture 15" descr="star_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7"/>
          <p:cNvSpPr>
            <a:spLocks noGrp="1" noChangeArrowheads="1"/>
          </p:cNvSpPr>
          <p:nvPr>
            <p:ph type="body" idx="4294967295"/>
          </p:nvPr>
        </p:nvSpPr>
        <p:spPr bwMode="auto">
          <a:xfrm>
            <a:off x="1295400" y="1600200"/>
            <a:ext cx="6934200" cy="4572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0"/>
              </a:spcBef>
              <a:buClr>
                <a:srgbClr val="FF0000"/>
              </a:buClr>
              <a:buSzPct val="105000"/>
              <a:buFont typeface="Wingdings" pitchFamily="2" charset="2"/>
              <a:buChar char="«"/>
            </a:pPr>
            <a:r>
              <a:rPr lang="en-US" altLang="en-US" sz="2000" b="1">
                <a:latin typeface="Book Antiqua" pitchFamily="18" charset="0"/>
              </a:rPr>
              <a:t>Schedule Hearings</a:t>
            </a:r>
          </a:p>
          <a:p>
            <a:pPr>
              <a:spcBef>
                <a:spcPct val="50000"/>
              </a:spcBef>
              <a:buClr>
                <a:srgbClr val="FF0000"/>
              </a:buClr>
              <a:buSzPct val="105000"/>
              <a:buFont typeface="Wingdings" pitchFamily="2" charset="2"/>
              <a:buChar char="«"/>
            </a:pPr>
            <a:r>
              <a:rPr lang="en-US" altLang="en-US" sz="2000" b="1">
                <a:latin typeface="Book Antiqua" pitchFamily="18" charset="0"/>
              </a:rPr>
              <a:t>Review and act on attorney determination requests, including appointment of attorneys</a:t>
            </a:r>
          </a:p>
          <a:p>
            <a:pPr>
              <a:lnSpc>
                <a:spcPct val="150000"/>
              </a:lnSpc>
              <a:spcBef>
                <a:spcPct val="0"/>
              </a:spcBef>
              <a:buClr>
                <a:srgbClr val="FF0000"/>
              </a:buClr>
              <a:buSzPct val="105000"/>
              <a:buFont typeface="Wingdings" pitchFamily="2" charset="2"/>
              <a:buChar char="«"/>
            </a:pPr>
            <a:r>
              <a:rPr lang="en-US" altLang="en-US" sz="2000" b="1">
                <a:latin typeface="Book Antiqua" pitchFamily="18" charset="0"/>
              </a:rPr>
              <a:t>Conduct preliminary and revocation hearings</a:t>
            </a:r>
          </a:p>
          <a:p>
            <a:pPr>
              <a:spcBef>
                <a:spcPct val="50000"/>
              </a:spcBef>
              <a:buClr>
                <a:srgbClr val="FF0000"/>
              </a:buClr>
              <a:buSzPct val="105000"/>
              <a:buFont typeface="Wingdings" pitchFamily="2" charset="2"/>
              <a:buChar char="«"/>
            </a:pPr>
            <a:r>
              <a:rPr lang="en-US" altLang="en-US" sz="2000" b="1">
                <a:latin typeface="Book Antiqua" pitchFamily="18" charset="0"/>
              </a:rPr>
              <a:t>Reviewing and Process hearing reports and waiver packets</a:t>
            </a:r>
          </a:p>
          <a:p>
            <a:pPr>
              <a:lnSpc>
                <a:spcPct val="150000"/>
              </a:lnSpc>
              <a:spcBef>
                <a:spcPct val="0"/>
              </a:spcBef>
              <a:buClr>
                <a:srgbClr val="FF0000"/>
              </a:buClr>
              <a:buSzPct val="105000"/>
              <a:buFont typeface="Wingdings" pitchFamily="2" charset="2"/>
              <a:buChar char="«"/>
            </a:pPr>
            <a:r>
              <a:rPr lang="en-US" altLang="en-US" sz="2000" b="1">
                <a:latin typeface="Book Antiqua" pitchFamily="18" charset="0"/>
              </a:rPr>
              <a:t>Make recommendations for case disposition</a:t>
            </a:r>
          </a:p>
          <a:p>
            <a:pPr>
              <a:spcBef>
                <a:spcPct val="50000"/>
              </a:spcBef>
              <a:buClr>
                <a:srgbClr val="FF0000"/>
              </a:buClr>
              <a:buSzPct val="105000"/>
              <a:buFont typeface="Wingdings" pitchFamily="2" charset="2"/>
              <a:buChar char="«"/>
            </a:pPr>
            <a:r>
              <a:rPr lang="en-US" altLang="en-US" sz="2000" b="1">
                <a:latin typeface="Book Antiqua" pitchFamily="18" charset="0"/>
              </a:rPr>
              <a:t>Convene hearings for out-of-state cases being supervised in Texas</a:t>
            </a:r>
          </a:p>
          <a:p>
            <a:pPr>
              <a:spcBef>
                <a:spcPct val="50000"/>
              </a:spcBef>
              <a:buClr>
                <a:srgbClr val="FF0000"/>
              </a:buClr>
              <a:buSzPct val="105000"/>
              <a:buFont typeface="Wingdings" pitchFamily="2" charset="2"/>
              <a:buChar char="«"/>
            </a:pPr>
            <a:r>
              <a:rPr lang="en-US" altLang="en-US" sz="2000" b="1">
                <a:latin typeface="Book Antiqua" pitchFamily="18" charset="0"/>
              </a:rPr>
              <a:t>Provide process for reconsideration of a revocation decision</a:t>
            </a:r>
          </a:p>
        </p:txBody>
      </p:sp>
      <p:sp>
        <p:nvSpPr>
          <p:cNvPr id="476164" name="WordArt 4"/>
          <p:cNvSpPr>
            <a:spLocks noChangeArrowheads="1" noChangeShapeType="1" noTextEdit="1"/>
          </p:cNvSpPr>
          <p:nvPr/>
        </p:nvSpPr>
        <p:spPr bwMode="auto">
          <a:xfrm>
            <a:off x="933450" y="319088"/>
            <a:ext cx="7419975" cy="9032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ROLE OF HEARING OPERATIONS</a:t>
            </a:r>
          </a:p>
        </p:txBody>
      </p:sp>
      <p:sp>
        <p:nvSpPr>
          <p:cNvPr id="476165" name="Rectangle 5"/>
          <p:cNvSpPr>
            <a:spLocks noChangeArrowheads="1"/>
          </p:cNvSpPr>
          <p:nvPr/>
        </p:nvSpPr>
        <p:spPr bwMode="auto">
          <a:xfrm>
            <a:off x="765175" y="1630363"/>
            <a:ext cx="7866063" cy="451485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grpSp>
        <p:nvGrpSpPr>
          <p:cNvPr id="476166" name="Group 6"/>
          <p:cNvGrpSpPr>
            <a:grpSpLocks/>
          </p:cNvGrpSpPr>
          <p:nvPr/>
        </p:nvGrpSpPr>
        <p:grpSpPr bwMode="auto">
          <a:xfrm>
            <a:off x="0" y="6153150"/>
            <a:ext cx="9144000" cy="704850"/>
            <a:chOff x="0" y="3876"/>
            <a:chExt cx="5760" cy="444"/>
          </a:xfrm>
        </p:grpSpPr>
        <p:sp>
          <p:nvSpPr>
            <p:cNvPr id="476167" name="Line 7"/>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76168" name="Group 8"/>
            <p:cNvGrpSpPr>
              <a:grpSpLocks/>
            </p:cNvGrpSpPr>
            <p:nvPr/>
          </p:nvGrpSpPr>
          <p:grpSpPr bwMode="auto">
            <a:xfrm>
              <a:off x="0" y="3876"/>
              <a:ext cx="5760" cy="444"/>
              <a:chOff x="0" y="3876"/>
              <a:chExt cx="5760" cy="444"/>
            </a:xfrm>
          </p:grpSpPr>
          <p:sp>
            <p:nvSpPr>
              <p:cNvPr id="476169" name="Text Box 9"/>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18 of 42</a:t>
                </a:r>
              </a:p>
            </p:txBody>
          </p:sp>
          <p:sp>
            <p:nvSpPr>
              <p:cNvPr id="476170" name="Text Box 10"/>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pic>
            <p:nvPicPr>
              <p:cNvPr id="476171" name="Picture 11"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8210" name="Object 2"/>
          <p:cNvGraphicFramePr>
            <a:graphicFrameLocks noChangeAspect="1"/>
          </p:cNvGraphicFramePr>
          <p:nvPr>
            <p:ph/>
          </p:nvPr>
        </p:nvGraphicFramePr>
        <p:xfrm>
          <a:off x="304800" y="304800"/>
          <a:ext cx="8686800" cy="6424613"/>
        </p:xfrm>
        <a:graphic>
          <a:graphicData uri="http://schemas.openxmlformats.org/presentationml/2006/ole">
            <mc:AlternateContent xmlns:mc="http://schemas.openxmlformats.org/markup-compatibility/2006">
              <mc:Choice xmlns:v="urn:schemas-microsoft-com:vml" Requires="v">
                <p:oleObj spid="_x0000_s478211" name="Bitmap Image" r:id="rId3" imgW="9209524" imgH="6811326" progId="Paint.Picture">
                  <p:embed/>
                </p:oleObj>
              </mc:Choice>
              <mc:Fallback>
                <p:oleObj name="Bitmap Image" r:id="rId3" imgW="9209524" imgH="681132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8686800" cy="642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WordArt 2"/>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CENTRAL ADMINISTRATION</a:t>
            </a:r>
          </a:p>
        </p:txBody>
      </p:sp>
      <p:sp>
        <p:nvSpPr>
          <p:cNvPr id="437251" name="Rectangle 3"/>
          <p:cNvSpPr>
            <a:spLocks noChangeArrowheads="1"/>
          </p:cNvSpPr>
          <p:nvPr/>
        </p:nvSpPr>
        <p:spPr bwMode="auto">
          <a:xfrm>
            <a:off x="793750" y="1093788"/>
            <a:ext cx="7662863" cy="48768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437253" name="Rectangle 5"/>
          <p:cNvSpPr>
            <a:spLocks noChangeArrowheads="1"/>
          </p:cNvSpPr>
          <p:nvPr/>
        </p:nvSpPr>
        <p:spPr bwMode="auto">
          <a:xfrm>
            <a:off x="1173163" y="1460500"/>
            <a:ext cx="67564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SzPct val="105000"/>
              <a:buFont typeface="Wingdings" pitchFamily="2" charset="2"/>
              <a:buChar char="«"/>
            </a:pPr>
            <a:r>
              <a:rPr lang="en-US" altLang="en-US" sz="3200">
                <a:solidFill>
                  <a:srgbClr val="000000"/>
                </a:solidFill>
                <a:latin typeface="Book Antiqua" pitchFamily="18" charset="0"/>
              </a:rPr>
              <a:t>Function of the Central Administration is to provide support to all agency operations and promote compliance with applicable legislation.</a:t>
            </a:r>
          </a:p>
          <a:p>
            <a:pPr>
              <a:spcBef>
                <a:spcPct val="50000"/>
              </a:spcBef>
              <a:buClr>
                <a:srgbClr val="FF0000"/>
              </a:buClr>
              <a:buSzPct val="105000"/>
              <a:buFont typeface="Wingdings" pitchFamily="2" charset="2"/>
              <a:buChar char="«"/>
            </a:pPr>
            <a:r>
              <a:rPr lang="en-US" altLang="en-US" sz="3200">
                <a:solidFill>
                  <a:srgbClr val="000000"/>
                </a:solidFill>
                <a:latin typeface="Book Antiqua" pitchFamily="18" charset="0"/>
              </a:rPr>
              <a:t>Staffing:  53 Employees</a:t>
            </a:r>
          </a:p>
        </p:txBody>
      </p:sp>
      <p:sp>
        <p:nvSpPr>
          <p:cNvPr id="437254" name="Line 6"/>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37255" name="Picture 7" descr="star_grey"/>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6153150"/>
            <a:ext cx="387350" cy="3730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7256" name="Text Box 8"/>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37257" name="Text Box 9"/>
          <p:cNvSpPr txBox="1">
            <a:spLocks noChangeArrowheads="1"/>
          </p:cNvSpPr>
          <p:nvPr/>
        </p:nvSpPr>
        <p:spPr bwMode="auto">
          <a:xfrm>
            <a:off x="6902450" y="6484938"/>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 of 42</a:t>
            </a:r>
          </a:p>
        </p:txBody>
      </p:sp>
      <p:sp>
        <p:nvSpPr>
          <p:cNvPr id="437258" name="Line 10"/>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37259" name="Picture 11" descr="star_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7260" name="Text Box 12"/>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37261" name="Line 13"/>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37262" name="Picture 14" descr="star_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85800" y="533400"/>
            <a:ext cx="7772400" cy="583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FontTx/>
              <a:buNone/>
              <a:defRPr/>
            </a:pPr>
            <a:r>
              <a:rPr lang="en-US" sz="1600" b="1" smtClean="0">
                <a:solidFill>
                  <a:srgbClr val="000000"/>
                </a:solidFill>
                <a:latin typeface="Palatino Linotype" pitchFamily="18" charset="0"/>
              </a:rPr>
              <a:t>Under the 14</a:t>
            </a:r>
            <a:r>
              <a:rPr lang="en-US" sz="1600" b="1" baseline="30000" smtClean="0">
                <a:solidFill>
                  <a:srgbClr val="000000"/>
                </a:solidFill>
                <a:latin typeface="Palatino Linotype" pitchFamily="18" charset="0"/>
              </a:rPr>
              <a:t>th</a:t>
            </a:r>
            <a:r>
              <a:rPr lang="en-US" sz="1600" b="1" smtClean="0">
                <a:solidFill>
                  <a:srgbClr val="000000"/>
                </a:solidFill>
                <a:latin typeface="Palatino Linotype" pitchFamily="18" charset="0"/>
              </a:rPr>
              <a:t> Amendment, </a:t>
            </a:r>
            <a:r>
              <a:rPr lang="en-US" sz="1600" b="1" i="1" smtClean="0">
                <a:solidFill>
                  <a:srgbClr val="000000"/>
                </a:solidFill>
                <a:latin typeface="Palatino Linotype" pitchFamily="18" charset="0"/>
              </a:rPr>
              <a:t>Morrissey v. Brewer</a:t>
            </a:r>
            <a:r>
              <a:rPr lang="en-US" sz="1600" b="1" smtClean="0">
                <a:solidFill>
                  <a:srgbClr val="000000"/>
                </a:solidFill>
                <a:latin typeface="Palatino Linotype" pitchFamily="18" charset="0"/>
              </a:rPr>
              <a:t>, 92 S.Ct. 2593 (1972) and </a:t>
            </a:r>
            <a:r>
              <a:rPr lang="en-US" sz="1600" b="1" i="1" smtClean="0">
                <a:solidFill>
                  <a:srgbClr val="000000"/>
                </a:solidFill>
                <a:latin typeface="Palatino Linotype" pitchFamily="18" charset="0"/>
              </a:rPr>
              <a:t>Gagnon v. Scarpelli</a:t>
            </a:r>
            <a:r>
              <a:rPr lang="en-US" sz="1600" b="1" smtClean="0">
                <a:solidFill>
                  <a:srgbClr val="000000"/>
                </a:solidFill>
                <a:latin typeface="Palatino Linotype" pitchFamily="18" charset="0"/>
              </a:rPr>
              <a:t>, 93 S.Ct. 1756 (1973) a parolee facing revocation is entitled to:</a:t>
            </a: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spcBef>
                <a:spcPct val="50000"/>
              </a:spcBef>
              <a:buClrTx/>
              <a:buFontTx/>
              <a:buNone/>
              <a:defRPr/>
            </a:pPr>
            <a:endParaRPr lang="en-US" sz="1600" b="1" smtClean="0">
              <a:solidFill>
                <a:srgbClr val="000000"/>
              </a:solidFill>
              <a:latin typeface="Palatino Linotype" pitchFamily="18" charset="0"/>
            </a:endParaRPr>
          </a:p>
          <a:p>
            <a:pPr algn="just">
              <a:spcBef>
                <a:spcPct val="50000"/>
              </a:spcBef>
              <a:buClrTx/>
              <a:buFontTx/>
              <a:buNone/>
              <a:defRPr/>
            </a:pPr>
            <a:r>
              <a:rPr lang="en-US" sz="1600" b="1" smtClean="0">
                <a:solidFill>
                  <a:srgbClr val="000000"/>
                </a:solidFill>
                <a:latin typeface="Palatino Linotype" pitchFamily="18" charset="0"/>
              </a:rPr>
              <a:t>The releasee also has a limited right to counsel.  Whether a releasee is entitled to counsel in every instance, is decided upon a case-by-case basis.  Factors considered when determining whether a releasee is entitled to state appointed counsel include whether the releasee is indigent, whether the releasee lacks the ability to articulate or present a defense or mitigation evidence in response to the allegations; and the complexity of the case.</a:t>
            </a:r>
          </a:p>
        </p:txBody>
      </p:sp>
      <p:sp>
        <p:nvSpPr>
          <p:cNvPr id="8197" name="Rectangle 5"/>
          <p:cNvSpPr>
            <a:spLocks noChangeArrowheads="1"/>
          </p:cNvSpPr>
          <p:nvPr/>
        </p:nvSpPr>
        <p:spPr bwMode="auto">
          <a:xfrm>
            <a:off x="990600" y="1295400"/>
            <a:ext cx="77724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buClrTx/>
              <a:buFontTx/>
              <a:buAutoNum type="arabicPeriod"/>
              <a:defRPr/>
            </a:pPr>
            <a:r>
              <a:rPr lang="en-US" sz="1600" b="1">
                <a:solidFill>
                  <a:srgbClr val="000000"/>
                </a:solidFill>
                <a:latin typeface="Palatino Linotype" pitchFamily="18" charset="0"/>
              </a:rPr>
              <a:t>Written notice of the alleged violation(s).</a:t>
            </a:r>
          </a:p>
          <a:p>
            <a:pPr marL="457200" indent="-457200">
              <a:spcBef>
                <a:spcPct val="50000"/>
              </a:spcBef>
              <a:buClrTx/>
              <a:buFontTx/>
              <a:buAutoNum type="arabicPeriod"/>
              <a:defRPr/>
            </a:pPr>
            <a:r>
              <a:rPr lang="en-US" sz="1600" b="1">
                <a:solidFill>
                  <a:srgbClr val="000000"/>
                </a:solidFill>
                <a:latin typeface="Palatino Linotype" pitchFamily="18" charset="0"/>
              </a:rPr>
              <a:t>A preliminary hearing to establish whether there is probable cause that the parolee violated the conditions of his parole.</a:t>
            </a:r>
          </a:p>
          <a:p>
            <a:pPr marL="457200" indent="-457200">
              <a:spcBef>
                <a:spcPct val="50000"/>
              </a:spcBef>
              <a:buClrTx/>
              <a:buFontTx/>
              <a:buAutoNum type="arabicPeriod"/>
              <a:defRPr/>
            </a:pPr>
            <a:r>
              <a:rPr lang="en-US" sz="1600" b="1">
                <a:solidFill>
                  <a:srgbClr val="000000"/>
                </a:solidFill>
                <a:latin typeface="Palatino Linotype" pitchFamily="18" charset="0"/>
              </a:rPr>
              <a:t>Disclosure of the evidence against the parolee.</a:t>
            </a:r>
          </a:p>
          <a:p>
            <a:pPr marL="457200" indent="-457200">
              <a:spcBef>
                <a:spcPct val="50000"/>
              </a:spcBef>
              <a:buClrTx/>
              <a:buFontTx/>
              <a:buAutoNum type="arabicPeriod"/>
              <a:defRPr/>
            </a:pPr>
            <a:r>
              <a:rPr lang="en-US" sz="1600" b="1">
                <a:solidFill>
                  <a:srgbClr val="000000"/>
                </a:solidFill>
                <a:latin typeface="Palatino Linotype" pitchFamily="18" charset="0"/>
              </a:rPr>
              <a:t>The opportunity to be heard, including the opportunity to present witnesses and documentary evidence.</a:t>
            </a:r>
          </a:p>
          <a:p>
            <a:pPr marL="457200" indent="-457200">
              <a:spcBef>
                <a:spcPct val="50000"/>
              </a:spcBef>
              <a:buClrTx/>
              <a:buFontTx/>
              <a:buAutoNum type="arabicPeriod"/>
              <a:defRPr/>
            </a:pPr>
            <a:r>
              <a:rPr lang="en-US" sz="1600" b="1">
                <a:solidFill>
                  <a:srgbClr val="000000"/>
                </a:solidFill>
                <a:latin typeface="Palatino Linotype" pitchFamily="18" charset="0"/>
              </a:rPr>
              <a:t>The opportunity to confront and cross-examine witnesses (unless there is a specific finding of good cause to deny such confrontation).</a:t>
            </a:r>
          </a:p>
          <a:p>
            <a:pPr marL="457200" indent="-457200">
              <a:spcBef>
                <a:spcPct val="50000"/>
              </a:spcBef>
              <a:buClrTx/>
              <a:buFontTx/>
              <a:buAutoNum type="arabicPeriod"/>
              <a:defRPr/>
            </a:pPr>
            <a:r>
              <a:rPr lang="en-US" sz="1600" b="1">
                <a:solidFill>
                  <a:srgbClr val="000000"/>
                </a:solidFill>
                <a:latin typeface="Palatino Linotype" pitchFamily="18" charset="0"/>
              </a:rPr>
              <a:t>A neutral and detached body to hear the evidence.</a:t>
            </a:r>
          </a:p>
          <a:p>
            <a:pPr marL="457200" indent="-457200">
              <a:spcBef>
                <a:spcPct val="50000"/>
              </a:spcBef>
              <a:buClrTx/>
              <a:buFontTx/>
              <a:buAutoNum type="arabicPeriod"/>
              <a:defRPr/>
            </a:pPr>
            <a:r>
              <a:rPr lang="en-US" sz="1600" b="1">
                <a:solidFill>
                  <a:srgbClr val="000000"/>
                </a:solidFill>
                <a:latin typeface="Palatino Linotype" pitchFamily="18" charset="0"/>
              </a:rPr>
              <a:t>A written statement by the fact finders as to the evidence relied upon for any revocation decision.</a:t>
            </a:r>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4" name="Rectangle 8"/>
          <p:cNvSpPr>
            <a:spLocks noGrp="1" noChangeArrowheads="1"/>
          </p:cNvSpPr>
          <p:nvPr>
            <p:ph type="body" idx="4294967295"/>
          </p:nvPr>
        </p:nvSpPr>
        <p:spPr bwMode="auto">
          <a:xfrm>
            <a:off x="749300" y="1722438"/>
            <a:ext cx="7745413"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Clr>
                <a:srgbClr val="FF0000"/>
              </a:buClr>
              <a:buSzPct val="105000"/>
              <a:buFont typeface="Wingdings" pitchFamily="2" charset="2"/>
              <a:buChar char="«"/>
            </a:pPr>
            <a:r>
              <a:rPr lang="en-US" altLang="en-US" b="1">
                <a:latin typeface="Palatino Linotype" pitchFamily="18" charset="0"/>
              </a:rPr>
              <a:t>Held at or near the place of the alleged offense</a:t>
            </a:r>
          </a:p>
          <a:p>
            <a:pPr>
              <a:lnSpc>
                <a:spcPct val="90000"/>
              </a:lnSpc>
              <a:buClr>
                <a:srgbClr val="FF0000"/>
              </a:buClr>
              <a:buSzPct val="105000"/>
              <a:buFont typeface="Wingdings" pitchFamily="2" charset="2"/>
              <a:buChar char="«"/>
            </a:pPr>
            <a:r>
              <a:rPr lang="en-US" altLang="en-US" b="1">
                <a:latin typeface="Palatino Linotype" pitchFamily="18" charset="0"/>
              </a:rPr>
              <a:t>Purpose is to determine whether there is </a:t>
            </a:r>
            <a:r>
              <a:rPr lang="en-US" altLang="en-US" b="1" i="1">
                <a:latin typeface="Palatino Linotype" pitchFamily="18" charset="0"/>
              </a:rPr>
              <a:t>probable cause</a:t>
            </a:r>
            <a:r>
              <a:rPr lang="en-US" altLang="en-US" b="1">
                <a:latin typeface="Palatino Linotype" pitchFamily="18" charset="0"/>
              </a:rPr>
              <a:t> to believe a condition of release has been violated</a:t>
            </a:r>
          </a:p>
          <a:p>
            <a:pPr>
              <a:lnSpc>
                <a:spcPct val="90000"/>
              </a:lnSpc>
              <a:buClr>
                <a:srgbClr val="FF0000"/>
              </a:buClr>
              <a:buSzPct val="105000"/>
              <a:buFont typeface="Wingdings" pitchFamily="2" charset="2"/>
              <a:buChar char="«"/>
            </a:pPr>
            <a:r>
              <a:rPr lang="en-US" altLang="en-US" b="1">
                <a:latin typeface="Palatino Linotype" pitchFamily="18" charset="0"/>
              </a:rPr>
              <a:t>Releasee may waive the hearing</a:t>
            </a:r>
          </a:p>
        </p:txBody>
      </p:sp>
      <p:sp>
        <p:nvSpPr>
          <p:cNvPr id="481285" name="WordArt 5"/>
          <p:cNvSpPr>
            <a:spLocks noChangeArrowheads="1" noChangeShapeType="1" noTextEdit="1"/>
          </p:cNvSpPr>
          <p:nvPr/>
        </p:nvSpPr>
        <p:spPr bwMode="auto">
          <a:xfrm>
            <a:off x="977900" y="376238"/>
            <a:ext cx="7243763" cy="8016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PRELIMINARY HEARING</a:t>
            </a:r>
          </a:p>
        </p:txBody>
      </p:sp>
      <p:sp>
        <p:nvSpPr>
          <p:cNvPr id="481286" name="Rectangle 6"/>
          <p:cNvSpPr>
            <a:spLocks noChangeArrowheads="1"/>
          </p:cNvSpPr>
          <p:nvPr/>
        </p:nvSpPr>
        <p:spPr bwMode="auto">
          <a:xfrm>
            <a:off x="708025" y="1558925"/>
            <a:ext cx="7866063" cy="432435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grpSp>
        <p:nvGrpSpPr>
          <p:cNvPr id="481287" name="Group 7"/>
          <p:cNvGrpSpPr>
            <a:grpSpLocks/>
          </p:cNvGrpSpPr>
          <p:nvPr/>
        </p:nvGrpSpPr>
        <p:grpSpPr bwMode="auto">
          <a:xfrm>
            <a:off x="0" y="6153150"/>
            <a:ext cx="9144000" cy="704850"/>
            <a:chOff x="0" y="3876"/>
            <a:chExt cx="5760" cy="444"/>
          </a:xfrm>
        </p:grpSpPr>
        <p:sp>
          <p:nvSpPr>
            <p:cNvPr id="481288" name="Line 8"/>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81289" name="Group 9"/>
            <p:cNvGrpSpPr>
              <a:grpSpLocks/>
            </p:cNvGrpSpPr>
            <p:nvPr/>
          </p:nvGrpSpPr>
          <p:grpSpPr bwMode="auto">
            <a:xfrm>
              <a:off x="0" y="3876"/>
              <a:ext cx="5760" cy="444"/>
              <a:chOff x="0" y="3876"/>
              <a:chExt cx="5760" cy="444"/>
            </a:xfrm>
          </p:grpSpPr>
          <p:sp>
            <p:nvSpPr>
              <p:cNvPr id="481290" name="Text Box 10"/>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21 of 42</a:t>
                </a:r>
              </a:p>
            </p:txBody>
          </p:sp>
          <p:sp>
            <p:nvSpPr>
              <p:cNvPr id="481291" name="Text Box 11"/>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pic>
            <p:nvPicPr>
              <p:cNvPr id="481292" name="Picture 12"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2" name="Rectangle 8"/>
          <p:cNvSpPr>
            <a:spLocks noGrp="1" noChangeArrowheads="1"/>
          </p:cNvSpPr>
          <p:nvPr>
            <p:ph type="body" idx="4294967295"/>
          </p:nvPr>
        </p:nvSpPr>
        <p:spPr bwMode="auto">
          <a:xfrm>
            <a:off x="685800" y="1905000"/>
            <a:ext cx="7772400" cy="388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FF0000"/>
              </a:buClr>
              <a:buSzPct val="105000"/>
              <a:buFont typeface="Wingdings" pitchFamily="2" charset="2"/>
              <a:buChar char="«"/>
            </a:pPr>
            <a:r>
              <a:rPr lang="en-US" altLang="en-US" b="1">
                <a:latin typeface="Palatino Linotype" pitchFamily="18" charset="0"/>
              </a:rPr>
              <a:t>Purpose is to determine whether there is a </a:t>
            </a:r>
            <a:r>
              <a:rPr lang="en-US" altLang="en-US" b="1" i="1">
                <a:solidFill>
                  <a:srgbClr val="FF0000"/>
                </a:solidFill>
                <a:latin typeface="Palatino Linotype" pitchFamily="18" charset="0"/>
              </a:rPr>
              <a:t>preponderance of the credible evidence</a:t>
            </a:r>
            <a:r>
              <a:rPr lang="en-US" altLang="en-US" b="1">
                <a:latin typeface="Palatino Linotype" pitchFamily="18" charset="0"/>
              </a:rPr>
              <a:t> to believe a condition of release has been violated</a:t>
            </a:r>
          </a:p>
          <a:p>
            <a:pPr>
              <a:buClr>
                <a:srgbClr val="FF0000"/>
              </a:buClr>
              <a:buSzPct val="105000"/>
              <a:buFont typeface="Wingdings" pitchFamily="2" charset="2"/>
              <a:buChar char="«"/>
            </a:pPr>
            <a:r>
              <a:rPr lang="en-US" altLang="en-US" b="1">
                <a:latin typeface="Palatino Linotype" pitchFamily="18" charset="0"/>
              </a:rPr>
              <a:t>Releasee may waive the hearing</a:t>
            </a:r>
          </a:p>
        </p:txBody>
      </p:sp>
      <p:sp>
        <p:nvSpPr>
          <p:cNvPr id="483333" name="WordArt 5"/>
          <p:cNvSpPr>
            <a:spLocks noChangeArrowheads="1" noChangeShapeType="1" noTextEdit="1"/>
          </p:cNvSpPr>
          <p:nvPr/>
        </p:nvSpPr>
        <p:spPr bwMode="auto">
          <a:xfrm>
            <a:off x="933450" y="319088"/>
            <a:ext cx="7099300" cy="9032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REVOCATION HEARING</a:t>
            </a:r>
          </a:p>
        </p:txBody>
      </p:sp>
      <p:sp>
        <p:nvSpPr>
          <p:cNvPr id="483334" name="Rectangle 6"/>
          <p:cNvSpPr>
            <a:spLocks noChangeArrowheads="1"/>
          </p:cNvSpPr>
          <p:nvPr/>
        </p:nvSpPr>
        <p:spPr bwMode="auto">
          <a:xfrm>
            <a:off x="560388" y="1500188"/>
            <a:ext cx="7866062" cy="4557712"/>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grpSp>
        <p:nvGrpSpPr>
          <p:cNvPr id="483335" name="Group 7"/>
          <p:cNvGrpSpPr>
            <a:grpSpLocks/>
          </p:cNvGrpSpPr>
          <p:nvPr/>
        </p:nvGrpSpPr>
        <p:grpSpPr bwMode="auto">
          <a:xfrm>
            <a:off x="0" y="6138863"/>
            <a:ext cx="9144000" cy="719137"/>
            <a:chOff x="0" y="3867"/>
            <a:chExt cx="5760" cy="453"/>
          </a:xfrm>
        </p:grpSpPr>
        <p:sp>
          <p:nvSpPr>
            <p:cNvPr id="483336" name="Text Box 8"/>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22 of 42</a:t>
              </a:r>
            </a:p>
          </p:txBody>
        </p:sp>
        <p:sp>
          <p:nvSpPr>
            <p:cNvPr id="483337" name="Text Box 9"/>
            <p:cNvSpPr txBox="1">
              <a:spLocks noChangeArrowheads="1"/>
            </p:cNvSpPr>
            <p:nvPr/>
          </p:nvSpPr>
          <p:spPr bwMode="auto">
            <a:xfrm>
              <a:off x="0" y="4061"/>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83338" name="Line 10"/>
            <p:cNvSpPr>
              <a:spLocks noChangeShapeType="1"/>
            </p:cNvSpPr>
            <p:nvPr/>
          </p:nvSpPr>
          <p:spPr bwMode="auto">
            <a:xfrm>
              <a:off x="0" y="4057"/>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83339" name="Picture 11"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67"/>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609600" y="1752600"/>
            <a:ext cx="8077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0"/>
              </a:spcBef>
              <a:tabLst>
                <a:tab pos="342900" algn="l"/>
              </a:tabLst>
              <a:defRPr sz="2400">
                <a:solidFill>
                  <a:schemeClr val="tx1"/>
                </a:solidFill>
                <a:latin typeface="Times New Roman" pitchFamily="18" charset="0"/>
              </a:defRPr>
            </a:lvl1pPr>
            <a:lvl2pPr marL="1200150" indent="-285750">
              <a:spcBef>
                <a:spcPct val="0"/>
              </a:spcBef>
              <a:tabLst>
                <a:tab pos="342900" algn="l"/>
              </a:tabLst>
              <a:defRPr sz="2400">
                <a:solidFill>
                  <a:schemeClr val="tx1"/>
                </a:solidFill>
                <a:latin typeface="Times New Roman" pitchFamily="18" charset="0"/>
              </a:defRPr>
            </a:lvl2pPr>
            <a:lvl3pPr marL="1143000" indent="-228600">
              <a:spcBef>
                <a:spcPct val="0"/>
              </a:spcBef>
              <a:tabLst>
                <a:tab pos="342900" algn="l"/>
              </a:tabLst>
              <a:defRPr sz="2400">
                <a:solidFill>
                  <a:schemeClr val="tx1"/>
                </a:solidFill>
                <a:latin typeface="Times New Roman" pitchFamily="18" charset="0"/>
              </a:defRPr>
            </a:lvl3pPr>
            <a:lvl4pPr marL="1600200" indent="-228600">
              <a:spcBef>
                <a:spcPct val="0"/>
              </a:spcBef>
              <a:tabLst>
                <a:tab pos="342900" algn="l"/>
              </a:tabLst>
              <a:defRPr sz="2400">
                <a:solidFill>
                  <a:schemeClr val="tx1"/>
                </a:solidFill>
                <a:latin typeface="Times New Roman" pitchFamily="18" charset="0"/>
              </a:defRPr>
            </a:lvl4pPr>
            <a:lvl5pPr marL="2057400" indent="-228600">
              <a:spcBef>
                <a:spcPct val="0"/>
              </a:spcBef>
              <a:tabLst>
                <a:tab pos="3429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429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429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429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42900" algn="l"/>
              </a:tabLst>
              <a:defRPr sz="2400">
                <a:solidFill>
                  <a:schemeClr val="tx1"/>
                </a:solidFill>
                <a:latin typeface="Times New Roman" pitchFamily="18" charset="0"/>
              </a:defRPr>
            </a:lvl9pPr>
          </a:lstStyle>
          <a:p>
            <a:pPr eaLnBrk="1" hangingPunct="1">
              <a:buClr>
                <a:srgbClr val="FF0000"/>
              </a:buClr>
              <a:buSzPct val="105000"/>
              <a:buFont typeface="Wingdings" pitchFamily="2" charset="2"/>
              <a:buChar char="«"/>
            </a:pPr>
            <a:r>
              <a:rPr lang="en-US" altLang="en-US" sz="3200" b="1">
                <a:solidFill>
                  <a:srgbClr val="000000"/>
                </a:solidFill>
                <a:latin typeface="Palatino Linotype" pitchFamily="18" charset="0"/>
                <a:cs typeface="Arial" charset="0"/>
              </a:rPr>
              <a:t>Continue supervision – reaffirm or modify existing Special Conditions</a:t>
            </a:r>
          </a:p>
          <a:p>
            <a:pPr eaLnBrk="1" hangingPunct="1">
              <a:spcBef>
                <a:spcPct val="20000"/>
              </a:spcBef>
              <a:buClr>
                <a:srgbClr val="FF0000"/>
              </a:buClr>
              <a:buSzPct val="105000"/>
              <a:buFont typeface="Wingdings" pitchFamily="2" charset="2"/>
              <a:buChar char="«"/>
            </a:pPr>
            <a:r>
              <a:rPr lang="en-US" altLang="en-US" sz="3200" b="1">
                <a:solidFill>
                  <a:srgbClr val="000000"/>
                </a:solidFill>
                <a:latin typeface="Palatino Linotype" pitchFamily="18" charset="0"/>
                <a:cs typeface="Arial" charset="0"/>
              </a:rPr>
              <a:t>Intermediate Sanction Facility (ISF) / Substance Abuse Felony Punishment (SAFP)</a:t>
            </a:r>
          </a:p>
          <a:p>
            <a:pPr eaLnBrk="1" hangingPunct="1">
              <a:spcBef>
                <a:spcPct val="20000"/>
              </a:spcBef>
              <a:buClr>
                <a:srgbClr val="FF0000"/>
              </a:buClr>
              <a:buSzPct val="105000"/>
              <a:buFont typeface="Wingdings" pitchFamily="2" charset="2"/>
              <a:buChar char="«"/>
            </a:pPr>
            <a:r>
              <a:rPr lang="en-US" altLang="en-US" sz="3200" b="1">
                <a:solidFill>
                  <a:srgbClr val="000000"/>
                </a:solidFill>
                <a:latin typeface="Palatino Linotype" pitchFamily="18" charset="0"/>
                <a:cs typeface="Arial" charset="0"/>
              </a:rPr>
              <a:t>Revoke</a:t>
            </a:r>
          </a:p>
        </p:txBody>
      </p:sp>
      <p:sp>
        <p:nvSpPr>
          <p:cNvPr id="489475" name="WordArt 3"/>
          <p:cNvSpPr>
            <a:spLocks noChangeArrowheads="1" noChangeShapeType="1" noTextEdit="1"/>
          </p:cNvSpPr>
          <p:nvPr/>
        </p:nvSpPr>
        <p:spPr bwMode="auto">
          <a:xfrm>
            <a:off x="744538" y="319088"/>
            <a:ext cx="7737475" cy="7143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POSSIBLE HEARING OUTCOMES</a:t>
            </a:r>
          </a:p>
        </p:txBody>
      </p:sp>
      <p:sp>
        <p:nvSpPr>
          <p:cNvPr id="489476" name="Rectangle 4"/>
          <p:cNvSpPr>
            <a:spLocks noChangeArrowheads="1"/>
          </p:cNvSpPr>
          <p:nvPr/>
        </p:nvSpPr>
        <p:spPr bwMode="auto">
          <a:xfrm>
            <a:off x="635000" y="1355725"/>
            <a:ext cx="7866063" cy="462915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grpSp>
        <p:nvGrpSpPr>
          <p:cNvPr id="489477" name="Group 5"/>
          <p:cNvGrpSpPr>
            <a:grpSpLocks/>
          </p:cNvGrpSpPr>
          <p:nvPr/>
        </p:nvGrpSpPr>
        <p:grpSpPr bwMode="auto">
          <a:xfrm>
            <a:off x="0" y="6153150"/>
            <a:ext cx="9144000" cy="704850"/>
            <a:chOff x="0" y="3876"/>
            <a:chExt cx="5760" cy="444"/>
          </a:xfrm>
        </p:grpSpPr>
        <p:sp>
          <p:nvSpPr>
            <p:cNvPr id="489478" name="Line 6"/>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89479" name="Group 7"/>
            <p:cNvGrpSpPr>
              <a:grpSpLocks/>
            </p:cNvGrpSpPr>
            <p:nvPr/>
          </p:nvGrpSpPr>
          <p:grpSpPr bwMode="auto">
            <a:xfrm>
              <a:off x="0" y="3876"/>
              <a:ext cx="5760" cy="444"/>
              <a:chOff x="0" y="3876"/>
              <a:chExt cx="5760" cy="444"/>
            </a:xfrm>
          </p:grpSpPr>
          <p:sp>
            <p:nvSpPr>
              <p:cNvPr id="489480" name="Text Box 8"/>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23 of 42</a:t>
                </a:r>
              </a:p>
            </p:txBody>
          </p:sp>
          <p:sp>
            <p:nvSpPr>
              <p:cNvPr id="489481" name="Text Box 9"/>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pic>
            <p:nvPicPr>
              <p:cNvPr id="489482" name="Picture 10"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609600" y="1752600"/>
            <a:ext cx="8077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0"/>
              </a:spcBef>
              <a:tabLst>
                <a:tab pos="342900" algn="l"/>
              </a:tabLst>
              <a:defRPr sz="2400">
                <a:solidFill>
                  <a:schemeClr val="tx1"/>
                </a:solidFill>
                <a:latin typeface="Times New Roman" pitchFamily="18" charset="0"/>
              </a:defRPr>
            </a:lvl1pPr>
            <a:lvl2pPr marL="1200150" indent="-285750">
              <a:spcBef>
                <a:spcPct val="0"/>
              </a:spcBef>
              <a:tabLst>
                <a:tab pos="342900" algn="l"/>
              </a:tabLst>
              <a:defRPr sz="2400">
                <a:solidFill>
                  <a:schemeClr val="tx1"/>
                </a:solidFill>
                <a:latin typeface="Times New Roman" pitchFamily="18" charset="0"/>
              </a:defRPr>
            </a:lvl2pPr>
            <a:lvl3pPr marL="1143000" indent="-228600">
              <a:spcBef>
                <a:spcPct val="0"/>
              </a:spcBef>
              <a:tabLst>
                <a:tab pos="342900" algn="l"/>
              </a:tabLst>
              <a:defRPr sz="2400">
                <a:solidFill>
                  <a:schemeClr val="tx1"/>
                </a:solidFill>
                <a:latin typeface="Times New Roman" pitchFamily="18" charset="0"/>
              </a:defRPr>
            </a:lvl3pPr>
            <a:lvl4pPr marL="1600200" indent="-228600">
              <a:spcBef>
                <a:spcPct val="0"/>
              </a:spcBef>
              <a:tabLst>
                <a:tab pos="342900" algn="l"/>
              </a:tabLst>
              <a:defRPr sz="2400">
                <a:solidFill>
                  <a:schemeClr val="tx1"/>
                </a:solidFill>
                <a:latin typeface="Times New Roman" pitchFamily="18" charset="0"/>
              </a:defRPr>
            </a:lvl4pPr>
            <a:lvl5pPr marL="2057400" indent="-228600">
              <a:spcBef>
                <a:spcPct val="0"/>
              </a:spcBef>
              <a:tabLst>
                <a:tab pos="3429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429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429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429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42900" algn="l"/>
              </a:tabLst>
              <a:defRPr sz="2400">
                <a:solidFill>
                  <a:schemeClr val="tx1"/>
                </a:solidFill>
                <a:latin typeface="Times New Roman" pitchFamily="18" charset="0"/>
              </a:defRPr>
            </a:lvl9pPr>
          </a:lstStyle>
          <a:p>
            <a:pPr eaLnBrk="1" hangingPunct="1">
              <a:buClr>
                <a:srgbClr val="FF0000"/>
              </a:buClr>
              <a:buSzPct val="105000"/>
              <a:buFont typeface="Wingdings" pitchFamily="2" charset="2"/>
              <a:buChar char="«"/>
            </a:pPr>
            <a:r>
              <a:rPr lang="en-US" altLang="en-US" b="1">
                <a:solidFill>
                  <a:srgbClr val="000000"/>
                </a:solidFill>
                <a:latin typeface="Palatino Linotype" pitchFamily="18" charset="0"/>
                <a:cs typeface="Arial" charset="0"/>
              </a:rPr>
              <a:t>60 days from Board decision to submit a motion to reopen</a:t>
            </a:r>
          </a:p>
          <a:p>
            <a:pPr eaLnBrk="1" hangingPunct="1">
              <a:spcBef>
                <a:spcPct val="20000"/>
              </a:spcBef>
              <a:buClr>
                <a:srgbClr val="FF0000"/>
              </a:buClr>
              <a:buSzPct val="105000"/>
              <a:buFont typeface="Wingdings" pitchFamily="2" charset="2"/>
              <a:buChar char="«"/>
            </a:pPr>
            <a:r>
              <a:rPr lang="en-US" altLang="en-US" b="1">
                <a:solidFill>
                  <a:srgbClr val="000000"/>
                </a:solidFill>
                <a:latin typeface="Palatino Linotype" pitchFamily="18" charset="0"/>
                <a:cs typeface="Arial" charset="0"/>
              </a:rPr>
              <a:t>Circumstances for granting a request:</a:t>
            </a:r>
          </a:p>
          <a:p>
            <a:pPr lvl="1" eaLnBrk="1" hangingPunct="1">
              <a:spcBef>
                <a:spcPct val="20000"/>
              </a:spcBef>
              <a:buClr>
                <a:srgbClr val="000099"/>
              </a:buClr>
              <a:buSzPct val="105000"/>
            </a:pPr>
            <a:r>
              <a:rPr lang="en-US" altLang="en-US" b="1">
                <a:solidFill>
                  <a:srgbClr val="000000"/>
                </a:solidFill>
                <a:latin typeface="Palatino Linotype" pitchFamily="18" charset="0"/>
                <a:cs typeface="Arial" charset="0"/>
              </a:rPr>
              <a:t>substantial error in the revocation process</a:t>
            </a:r>
          </a:p>
          <a:p>
            <a:pPr lvl="1" eaLnBrk="1" hangingPunct="1">
              <a:spcBef>
                <a:spcPct val="20000"/>
              </a:spcBef>
              <a:buClr>
                <a:srgbClr val="000099"/>
              </a:buClr>
              <a:buSzPct val="105000"/>
            </a:pPr>
            <a:r>
              <a:rPr lang="en-US" altLang="en-US" b="1">
                <a:solidFill>
                  <a:srgbClr val="000000"/>
                </a:solidFill>
                <a:latin typeface="Palatino Linotype" pitchFamily="18" charset="0"/>
                <a:cs typeface="Arial" charset="0"/>
              </a:rPr>
              <a:t>newly discovered information</a:t>
            </a:r>
          </a:p>
          <a:p>
            <a:pPr eaLnBrk="1" hangingPunct="1">
              <a:spcBef>
                <a:spcPct val="20000"/>
              </a:spcBef>
              <a:buClr>
                <a:srgbClr val="FF0000"/>
              </a:buClr>
              <a:buSzPct val="105000"/>
              <a:buFont typeface="Wingdings" pitchFamily="2" charset="2"/>
              <a:buChar char="«"/>
            </a:pPr>
            <a:r>
              <a:rPr lang="en-US" altLang="en-US" b="1">
                <a:solidFill>
                  <a:srgbClr val="000000"/>
                </a:solidFill>
                <a:latin typeface="Palatino Linotype" pitchFamily="18" charset="0"/>
                <a:cs typeface="Arial" charset="0"/>
              </a:rPr>
              <a:t>The Board may</a:t>
            </a:r>
          </a:p>
          <a:p>
            <a:pPr lvl="1" eaLnBrk="1" hangingPunct="1">
              <a:spcBef>
                <a:spcPct val="20000"/>
              </a:spcBef>
              <a:buClr>
                <a:srgbClr val="000099"/>
              </a:buClr>
              <a:buSzPct val="105000"/>
            </a:pPr>
            <a:r>
              <a:rPr lang="en-US" altLang="en-US" b="1">
                <a:solidFill>
                  <a:srgbClr val="000000"/>
                </a:solidFill>
                <a:latin typeface="Palatino Linotype" pitchFamily="18" charset="0"/>
                <a:cs typeface="Arial" charset="0"/>
              </a:rPr>
              <a:t>grant motion and re-order reopening</a:t>
            </a:r>
          </a:p>
          <a:p>
            <a:pPr lvl="1" eaLnBrk="1" hangingPunct="1">
              <a:spcBef>
                <a:spcPct val="20000"/>
              </a:spcBef>
              <a:buClr>
                <a:srgbClr val="000099"/>
              </a:buClr>
              <a:buSzPct val="105000"/>
            </a:pPr>
            <a:r>
              <a:rPr lang="en-US" altLang="en-US" b="1">
                <a:solidFill>
                  <a:srgbClr val="000000"/>
                </a:solidFill>
                <a:latin typeface="Palatino Linotype" pitchFamily="18" charset="0"/>
                <a:cs typeface="Arial" charset="0"/>
              </a:rPr>
              <a:t>deny motion</a:t>
            </a:r>
          </a:p>
          <a:p>
            <a:pPr lvl="1" eaLnBrk="1" hangingPunct="1">
              <a:spcBef>
                <a:spcPct val="20000"/>
              </a:spcBef>
              <a:buClr>
                <a:srgbClr val="000099"/>
              </a:buClr>
              <a:buSzPct val="105000"/>
            </a:pPr>
            <a:r>
              <a:rPr lang="en-US" altLang="en-US" b="1">
                <a:solidFill>
                  <a:srgbClr val="000000"/>
                </a:solidFill>
                <a:latin typeface="Palatino Linotype" pitchFamily="18" charset="0"/>
                <a:cs typeface="Arial" charset="0"/>
              </a:rPr>
              <a:t>Reverse the previous revocation decision</a:t>
            </a:r>
          </a:p>
        </p:txBody>
      </p:sp>
      <p:sp>
        <p:nvSpPr>
          <p:cNvPr id="485381" name="WordArt 5"/>
          <p:cNvSpPr>
            <a:spLocks noChangeArrowheads="1" noChangeShapeType="1" noTextEdit="1"/>
          </p:cNvSpPr>
          <p:nvPr/>
        </p:nvSpPr>
        <p:spPr bwMode="auto">
          <a:xfrm>
            <a:off x="744538" y="319088"/>
            <a:ext cx="7737475" cy="7143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MOTION TO REOPEN HEARING</a:t>
            </a:r>
          </a:p>
        </p:txBody>
      </p:sp>
      <p:sp>
        <p:nvSpPr>
          <p:cNvPr id="485382" name="Rectangle 6"/>
          <p:cNvSpPr>
            <a:spLocks noChangeArrowheads="1"/>
          </p:cNvSpPr>
          <p:nvPr/>
        </p:nvSpPr>
        <p:spPr bwMode="auto">
          <a:xfrm>
            <a:off x="635000" y="1355725"/>
            <a:ext cx="7866063" cy="462915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grpSp>
        <p:nvGrpSpPr>
          <p:cNvPr id="485383" name="Group 7"/>
          <p:cNvGrpSpPr>
            <a:grpSpLocks/>
          </p:cNvGrpSpPr>
          <p:nvPr/>
        </p:nvGrpSpPr>
        <p:grpSpPr bwMode="auto">
          <a:xfrm>
            <a:off x="0" y="6153150"/>
            <a:ext cx="9144000" cy="704850"/>
            <a:chOff x="0" y="3876"/>
            <a:chExt cx="5760" cy="444"/>
          </a:xfrm>
        </p:grpSpPr>
        <p:sp>
          <p:nvSpPr>
            <p:cNvPr id="485384" name="Line 8"/>
            <p:cNvSpPr>
              <a:spLocks noChangeShapeType="1"/>
            </p:cNvSpPr>
            <p:nvPr/>
          </p:nvSpPr>
          <p:spPr bwMode="auto">
            <a:xfrm>
              <a:off x="0" y="4066"/>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85385" name="Group 9"/>
            <p:cNvGrpSpPr>
              <a:grpSpLocks/>
            </p:cNvGrpSpPr>
            <p:nvPr/>
          </p:nvGrpSpPr>
          <p:grpSpPr bwMode="auto">
            <a:xfrm>
              <a:off x="0" y="3876"/>
              <a:ext cx="5760" cy="444"/>
              <a:chOff x="0" y="3876"/>
              <a:chExt cx="5760" cy="444"/>
            </a:xfrm>
          </p:grpSpPr>
          <p:sp>
            <p:nvSpPr>
              <p:cNvPr id="485386" name="Text Box 10"/>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24 of 42</a:t>
                </a:r>
              </a:p>
            </p:txBody>
          </p:sp>
          <p:sp>
            <p:nvSpPr>
              <p:cNvPr id="485387" name="Text Box 11"/>
              <p:cNvSpPr txBox="1">
                <a:spLocks noChangeArrowheads="1"/>
              </p:cNvSpPr>
              <p:nvPr/>
            </p:nvSpPr>
            <p:spPr bwMode="auto">
              <a:xfrm>
                <a:off x="0" y="4070"/>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pic>
            <p:nvPicPr>
              <p:cNvPr id="485388" name="Picture 12"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76"/>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Text Box 3"/>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25 of 42</a:t>
            </a:r>
          </a:p>
        </p:txBody>
      </p:sp>
      <p:sp>
        <p:nvSpPr>
          <p:cNvPr id="456708" name="Text Box 4"/>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56709" name="Line 5"/>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56710" name="Picture 6" descr="star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711" name="Rectangle 7"/>
          <p:cNvSpPr>
            <a:spLocks noChangeArrowheads="1"/>
          </p:cNvSpPr>
          <p:nvPr/>
        </p:nvSpPr>
        <p:spPr bwMode="auto">
          <a:xfrm>
            <a:off x="547688" y="630238"/>
            <a:ext cx="8053387" cy="5103812"/>
          </a:xfrm>
          <a:prstGeom prst="rect">
            <a:avLst/>
          </a:prstGeom>
          <a:noFill/>
          <a:ln w="57150" cmpd="thickThin">
            <a:solidFill>
              <a:srgbClr val="333399"/>
            </a:solidFill>
            <a:miter lim="800000"/>
            <a:headEnd type="none" w="sm" len="sm"/>
            <a:tailEnd type="none" w="sm" len="sm"/>
          </a:ln>
          <a:effectLst/>
          <a:extLst>
            <a:ext uri="{909E8E84-426E-40DD-AFC4-6F175D3DCCD1}">
              <a14:hiddenFill xmlns:a14="http://schemas.microsoft.com/office/drawing/2010/main">
                <a:solidFill>
                  <a:srgbClr val="0000CC">
                    <a:alpha val="64999"/>
                  </a:srgbClr>
                </a:solidFill>
              </a14:hiddenFill>
            </a:ext>
            <a:ext uri="{AF507438-7753-43E0-B8FC-AC1667EBCBE1}">
              <a14:hiddenEffects xmlns:a14="http://schemas.microsoft.com/office/drawing/2010/main">
                <a:effectLst>
                  <a:outerShdw dist="17961" dir="13500000" algn="ctr" rotWithShape="0">
                    <a:srgbClr val="333399">
                      <a:gamma/>
                      <a:shade val="60000"/>
                      <a:invGamma/>
                    </a:srgbClr>
                  </a:outerShdw>
                </a:effectLst>
              </a14:hiddenEffects>
            </a:ext>
          </a:extLst>
        </p:spPr>
        <p:txBody>
          <a:bodyPr anchor="ctr"/>
          <a:lstStyle/>
          <a:p>
            <a:pPr algn="ctr" eaLnBrk="1" hangingPunct="1">
              <a:spcBef>
                <a:spcPct val="0"/>
              </a:spcBef>
              <a:buClr>
                <a:schemeClr val="tx2"/>
              </a:buClr>
              <a:buSzPct val="95000"/>
              <a:buFont typeface="Wingdings" pitchFamily="2" charset="2"/>
              <a:buNone/>
            </a:pPr>
            <a:r>
              <a:rPr lang="en-US" altLang="en-US" sz="4000">
                <a:solidFill>
                  <a:srgbClr val="990033"/>
                </a:solidFill>
                <a:latin typeface="Monotype Corsiva" pitchFamily="66" charset="0"/>
              </a:rPr>
              <a:t>Michael Billings</a:t>
            </a:r>
            <a:r>
              <a:rPr lang="en-US" altLang="en-US" sz="3600">
                <a:solidFill>
                  <a:srgbClr val="990033"/>
                </a:solidFill>
                <a:latin typeface="Monotype Corsiva" pitchFamily="66" charset="0"/>
              </a:rPr>
              <a:t> </a:t>
            </a:r>
          </a:p>
          <a:p>
            <a:pPr algn="ctr" eaLnBrk="1" hangingPunct="1">
              <a:spcBef>
                <a:spcPct val="0"/>
              </a:spcBef>
              <a:buClr>
                <a:schemeClr val="tx2"/>
              </a:buClr>
              <a:buSzPct val="95000"/>
              <a:buFont typeface="Wingdings" pitchFamily="2" charset="2"/>
              <a:buNone/>
            </a:pPr>
            <a:r>
              <a:rPr lang="en-US" altLang="en-US" sz="2800">
                <a:solidFill>
                  <a:srgbClr val="990033"/>
                </a:solidFill>
                <a:latin typeface="Monotype Corsiva" pitchFamily="66" charset="0"/>
              </a:rPr>
              <a:t>Director of Hearing Operations</a:t>
            </a:r>
            <a:r>
              <a:rPr lang="en-US" altLang="en-US" sz="2000" b="1">
                <a:solidFill>
                  <a:srgbClr val="FFFFFF"/>
                </a:solidFill>
                <a:latin typeface="Book Antiqua" pitchFamily="18" charset="0"/>
              </a:rPr>
              <a:t> </a:t>
            </a:r>
          </a:p>
          <a:p>
            <a:pPr algn="ctr" eaLnBrk="1" hangingPunct="1">
              <a:spcBef>
                <a:spcPct val="0"/>
              </a:spcBef>
              <a:buClr>
                <a:schemeClr val="tx2"/>
              </a:buClr>
              <a:buSzPct val="95000"/>
              <a:buFont typeface="Wingdings" pitchFamily="2" charset="2"/>
              <a:buNone/>
            </a:pPr>
            <a:endParaRPr lang="en-US" altLang="en-US" sz="2000" b="1">
              <a:solidFill>
                <a:srgbClr val="FFFFFF"/>
              </a:solidFill>
              <a:latin typeface="Book Antiqua" pitchFamily="18" charset="0"/>
            </a:endParaRPr>
          </a:p>
          <a:p>
            <a:pPr algn="ctr" eaLnBrk="1" hangingPunct="1">
              <a:spcBef>
                <a:spcPct val="0"/>
              </a:spcBef>
              <a:buClr>
                <a:schemeClr val="tx2"/>
              </a:buClr>
              <a:buSzPct val="95000"/>
              <a:buFont typeface="Wingdings" pitchFamily="2" charset="2"/>
              <a:buNone/>
            </a:pPr>
            <a:r>
              <a:rPr lang="en-US" altLang="en-US" sz="2000" u="sng">
                <a:solidFill>
                  <a:srgbClr val="000099"/>
                </a:solidFill>
                <a:latin typeface="Book Antiqua" pitchFamily="18" charset="0"/>
              </a:rPr>
              <a:t>michael.billings@tdcj.state.tx.us</a:t>
            </a:r>
          </a:p>
          <a:p>
            <a:pPr algn="ctr" eaLnBrk="1" hangingPunct="1">
              <a:spcBef>
                <a:spcPct val="0"/>
              </a:spcBef>
              <a:buClr>
                <a:schemeClr val="tx2"/>
              </a:buClr>
              <a:buSzPct val="95000"/>
              <a:buFont typeface="Wingdings" pitchFamily="2" charset="2"/>
              <a:buNone/>
            </a:pPr>
            <a:r>
              <a:rPr lang="en-US" altLang="en-US" sz="2000">
                <a:solidFill>
                  <a:srgbClr val="000099"/>
                </a:solidFill>
                <a:latin typeface="Book Antiqua" pitchFamily="18" charset="0"/>
              </a:rPr>
              <a:t>(512) 406-5452</a:t>
            </a:r>
            <a:r>
              <a:rPr lang="en-US" altLang="en-US" sz="2000">
                <a:solidFill>
                  <a:srgbClr val="FFFFFF"/>
                </a:solidFill>
                <a:latin typeface="Book Antiqua" pitchFamily="18" charset="0"/>
              </a:rPr>
              <a:t> </a:t>
            </a:r>
          </a:p>
        </p:txBody>
      </p:sp>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WordArt 2"/>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MISSION STATEMENT</a:t>
            </a:r>
          </a:p>
        </p:txBody>
      </p:sp>
      <p:sp>
        <p:nvSpPr>
          <p:cNvPr id="471043" name="Rectangle 3"/>
          <p:cNvSpPr>
            <a:spLocks noChangeArrowheads="1"/>
          </p:cNvSpPr>
          <p:nvPr/>
        </p:nvSpPr>
        <p:spPr bwMode="auto">
          <a:xfrm>
            <a:off x="793750" y="1093788"/>
            <a:ext cx="7662863" cy="48768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471044" name="Rectangle 4"/>
          <p:cNvSpPr>
            <a:spLocks noGrp="1" noChangeArrowheads="1"/>
          </p:cNvSpPr>
          <p:nvPr>
            <p:ph sz="half" idx="1"/>
          </p:nvPr>
        </p:nvSpPr>
        <p:spPr bwMode="auto">
          <a:xfrm>
            <a:off x="885825" y="1484313"/>
            <a:ext cx="7499350" cy="12493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spcBef>
                <a:spcPct val="0"/>
              </a:spcBef>
              <a:buFontTx/>
              <a:buNone/>
            </a:pPr>
            <a:r>
              <a:rPr lang="en-US" altLang="en-US" sz="2000">
                <a:latin typeface="Book Antiqua" pitchFamily="18" charset="0"/>
              </a:rPr>
              <a:t>THE MISSION OF </a:t>
            </a:r>
          </a:p>
          <a:p>
            <a:pPr algn="ctr">
              <a:spcBef>
                <a:spcPct val="0"/>
              </a:spcBef>
              <a:buFontTx/>
              <a:buNone/>
            </a:pPr>
            <a:r>
              <a:rPr lang="en-US" altLang="en-US" sz="2000">
                <a:latin typeface="Book Antiqua" pitchFamily="18" charset="0"/>
              </a:rPr>
              <a:t>THE TEXAS BOARD OF PARDONS AND PAROLES is to perform its duties as imposed by Article IV, Section 11, of the Texas Constitution and:</a:t>
            </a:r>
          </a:p>
        </p:txBody>
      </p:sp>
      <p:sp>
        <p:nvSpPr>
          <p:cNvPr id="471045" name="Rectangle 5"/>
          <p:cNvSpPr>
            <a:spLocks noChangeArrowheads="1"/>
          </p:cNvSpPr>
          <p:nvPr/>
        </p:nvSpPr>
        <p:spPr bwMode="auto">
          <a:xfrm>
            <a:off x="1144588" y="3086100"/>
            <a:ext cx="67564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SzPct val="105000"/>
              <a:buFont typeface="Wingdings" pitchFamily="2" charset="2"/>
              <a:buChar char="«"/>
            </a:pPr>
            <a:r>
              <a:rPr lang="en-US" altLang="en-US" sz="1800">
                <a:solidFill>
                  <a:srgbClr val="000000"/>
                </a:solidFill>
                <a:latin typeface="Book Antiqua" pitchFamily="18" charset="0"/>
              </a:rPr>
              <a:t>Determine which prisoners are to be released on parole or discretionary mandatory supervision;</a:t>
            </a:r>
          </a:p>
          <a:p>
            <a:pPr>
              <a:spcBef>
                <a:spcPct val="50000"/>
              </a:spcBef>
              <a:buClr>
                <a:srgbClr val="FF0000"/>
              </a:buClr>
              <a:buSzPct val="105000"/>
              <a:buFont typeface="Wingdings" pitchFamily="2" charset="2"/>
              <a:buChar char="«"/>
            </a:pPr>
            <a:r>
              <a:rPr lang="en-US" altLang="en-US" sz="1800">
                <a:solidFill>
                  <a:srgbClr val="000000"/>
                </a:solidFill>
                <a:latin typeface="Book Antiqua" pitchFamily="18" charset="0"/>
              </a:rPr>
              <a:t>Determine conditions of parole and mandatory supervision;</a:t>
            </a:r>
          </a:p>
          <a:p>
            <a:pPr>
              <a:spcBef>
                <a:spcPct val="50000"/>
              </a:spcBef>
              <a:buClr>
                <a:srgbClr val="FF0000"/>
              </a:buClr>
              <a:buSzPct val="105000"/>
              <a:buFont typeface="Wingdings" pitchFamily="2" charset="2"/>
              <a:buChar char="«"/>
            </a:pPr>
            <a:r>
              <a:rPr lang="en-US" altLang="en-US" sz="1800">
                <a:solidFill>
                  <a:srgbClr val="000000"/>
                </a:solidFill>
                <a:latin typeface="Book Antiqua" pitchFamily="18" charset="0"/>
              </a:rPr>
              <a:t>Determine revocation of parole and mandatory supervision; and</a:t>
            </a:r>
          </a:p>
          <a:p>
            <a:pPr>
              <a:spcBef>
                <a:spcPct val="50000"/>
              </a:spcBef>
              <a:buClr>
                <a:srgbClr val="FF0000"/>
              </a:buClr>
              <a:buSzPct val="105000"/>
              <a:buFont typeface="Wingdings" pitchFamily="2" charset="2"/>
              <a:buChar char="«"/>
            </a:pPr>
            <a:r>
              <a:rPr lang="en-US" altLang="en-US" sz="1800">
                <a:solidFill>
                  <a:srgbClr val="000000"/>
                </a:solidFill>
                <a:latin typeface="Book Antiqua" pitchFamily="18" charset="0"/>
              </a:rPr>
              <a:t>Recommend the resolution of clemency matters to the Governor.</a:t>
            </a:r>
          </a:p>
        </p:txBody>
      </p:sp>
      <p:sp>
        <p:nvSpPr>
          <p:cNvPr id="471046" name="Line 6"/>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71047" name="Picture 7" descr="star_gre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48" name="Text Box 8"/>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71049" name="Text Box 9"/>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26 of 42</a:t>
            </a:r>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663" name="Object 7"/>
          <p:cNvGraphicFramePr>
            <a:graphicFrameLocks noChangeAspect="1"/>
          </p:cNvGraphicFramePr>
          <p:nvPr/>
        </p:nvGraphicFramePr>
        <p:xfrm>
          <a:off x="1246188" y="836613"/>
          <a:ext cx="6638925" cy="3405187"/>
        </p:xfrm>
        <a:graphic>
          <a:graphicData uri="http://schemas.openxmlformats.org/presentationml/2006/ole">
            <mc:AlternateContent xmlns:mc="http://schemas.openxmlformats.org/markup-compatibility/2006">
              <mc:Choice xmlns:v="urn:schemas-microsoft-com:vml" Requires="v">
                <p:oleObj spid="_x0000_s198700" name="RFFlow" r:id="rId4" imgW="11793600" imgH="3801600" progId="RFFlow4">
                  <p:embed/>
                </p:oleObj>
              </mc:Choice>
              <mc:Fallback>
                <p:oleObj name="RFFlow" r:id="rId4" imgW="11793600" imgH="3801600" progId="RFFlow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836613"/>
                        <a:ext cx="6638925" cy="340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98687" name="Picture 31" descr="Texas"/>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1530350" y="1128713"/>
            <a:ext cx="1811338" cy="17430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64" name="Text Box 8"/>
          <p:cNvSpPr txBox="1">
            <a:spLocks noChangeArrowheads="1"/>
          </p:cNvSpPr>
          <p:nvPr/>
        </p:nvSpPr>
        <p:spPr bwMode="auto">
          <a:xfrm>
            <a:off x="0" y="4787900"/>
            <a:ext cx="9144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0"/>
              </a:spcBef>
              <a:buFont typeface="Wingdings" pitchFamily="2" charset="2"/>
              <a:buNone/>
            </a:pPr>
            <a:r>
              <a:rPr lang="en-US" altLang="en-US" sz="2000">
                <a:latin typeface="Book Antiqua" pitchFamily="18" charset="0"/>
              </a:rPr>
              <a:t>7 Board Members, 12 Parole Commissioners,</a:t>
            </a:r>
          </a:p>
          <a:p>
            <a:pPr algn="ctr">
              <a:spcBef>
                <a:spcPct val="0"/>
              </a:spcBef>
              <a:buFont typeface="Wingdings" pitchFamily="2" charset="2"/>
              <a:buNone/>
            </a:pPr>
            <a:r>
              <a:rPr lang="en-US" altLang="en-US" sz="2000">
                <a:latin typeface="Book Antiqua" pitchFamily="18" charset="0"/>
              </a:rPr>
              <a:t>and 6 Board Offices</a:t>
            </a:r>
          </a:p>
        </p:txBody>
      </p:sp>
      <p:sp>
        <p:nvSpPr>
          <p:cNvPr id="198695" name="Line 39"/>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198696" name="Picture 40" descr="star_gr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8698" name="Text Box 42"/>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198699" name="Text Box 43"/>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27 of 42</a:t>
            </a: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Text Box 4"/>
          <p:cNvSpPr txBox="1">
            <a:spLocks noChangeArrowheads="1"/>
          </p:cNvSpPr>
          <p:nvPr/>
        </p:nvSpPr>
        <p:spPr bwMode="auto">
          <a:xfrm>
            <a:off x="1127125" y="1971675"/>
            <a:ext cx="7112000" cy="301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0"/>
              </a:spcBef>
              <a:defRPr sz="2400">
                <a:solidFill>
                  <a:schemeClr val="tx1"/>
                </a:solidFill>
                <a:latin typeface="Times New Roman" pitchFamily="18" charset="0"/>
              </a:defRPr>
            </a:lvl1pPr>
            <a:lvl2pPr marL="1028700">
              <a:spcBef>
                <a:spcPct val="0"/>
              </a:spcBef>
              <a:defRPr sz="2400">
                <a:solidFill>
                  <a:schemeClr val="tx1"/>
                </a:solidFill>
                <a:latin typeface="Times New Roman" pitchFamily="18" charset="0"/>
              </a:defRPr>
            </a:lvl2pPr>
            <a:lvl3pPr marL="1143000">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Clr>
                <a:schemeClr val="tx1"/>
              </a:buClr>
              <a:buSzPct val="80000"/>
              <a:buFont typeface="Wingdings" pitchFamily="2" charset="2"/>
              <a:buNone/>
            </a:pPr>
            <a:r>
              <a:rPr lang="en-US" altLang="en-US">
                <a:latin typeface="Book Antiqua" pitchFamily="18" charset="0"/>
              </a:rPr>
              <a:t>Members act in panels composed of three persons in matters of release on parole, release to mandatory supervision, revocation actions, and determining conditions of supervision.  A majority vote (two consenting votes) determines the outcome.  An exception to the three-member panel is cases requiring a vote by board members only (i.e., SB 45 cases or extraordinary votes).</a:t>
            </a:r>
          </a:p>
        </p:txBody>
      </p:sp>
      <p:sp>
        <p:nvSpPr>
          <p:cNvPr id="200722" name="WordArt 18"/>
          <p:cNvSpPr>
            <a:spLocks noChangeArrowheads="1" noChangeShapeType="1" noTextEdit="1"/>
          </p:cNvSpPr>
          <p:nvPr/>
        </p:nvSpPr>
        <p:spPr bwMode="auto">
          <a:xfrm>
            <a:off x="2622550" y="319088"/>
            <a:ext cx="3886200"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PAROLE PANELS</a:t>
            </a:r>
          </a:p>
        </p:txBody>
      </p:sp>
      <p:sp>
        <p:nvSpPr>
          <p:cNvPr id="374798" name="Line 14"/>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74799" name="Picture 15"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4800" name="Rectangle 16"/>
          <p:cNvSpPr>
            <a:spLocks noChangeArrowheads="1"/>
          </p:cNvSpPr>
          <p:nvPr/>
        </p:nvSpPr>
        <p:spPr bwMode="auto">
          <a:xfrm>
            <a:off x="793750" y="1093788"/>
            <a:ext cx="7662863" cy="48768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374802" name="Text Box 18"/>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374803" name="Text Box 19"/>
          <p:cNvSpPr txBox="1">
            <a:spLocks noChangeArrowheads="1"/>
          </p:cNvSpPr>
          <p:nvPr/>
        </p:nvSpPr>
        <p:spPr bwMode="auto">
          <a:xfrm>
            <a:off x="7008813" y="6461125"/>
            <a:ext cx="213518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 </a:t>
            </a:r>
          </a:p>
        </p:txBody>
      </p:sp>
      <p:sp>
        <p:nvSpPr>
          <p:cNvPr id="374804" name="Text Box 20"/>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28 of 42</a:t>
            </a:r>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Text Box 4099"/>
          <p:cNvSpPr txBox="1">
            <a:spLocks noChangeArrowheads="1"/>
          </p:cNvSpPr>
          <p:nvPr/>
        </p:nvSpPr>
        <p:spPr bwMode="auto">
          <a:xfrm>
            <a:off x="581025" y="1198563"/>
            <a:ext cx="790575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ckThin">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87388" indent="-457200">
              <a:spcBef>
                <a:spcPct val="0"/>
              </a:spcBef>
              <a:defRPr sz="2400">
                <a:solidFill>
                  <a:schemeClr val="tx1"/>
                </a:solidFill>
                <a:latin typeface="Times New Roman" pitchFamily="18" charset="0"/>
              </a:defRPr>
            </a:lvl1pPr>
            <a:lvl2pPr marL="801688">
              <a:spcBef>
                <a:spcPct val="0"/>
              </a:spcBef>
              <a:defRPr sz="2400">
                <a:solidFill>
                  <a:schemeClr val="tx1"/>
                </a:solidFill>
                <a:latin typeface="Times New Roman" pitchFamily="18" charset="0"/>
              </a:defRPr>
            </a:lvl2pPr>
            <a:lvl3pPr marL="915988">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FF0000"/>
              </a:buClr>
              <a:buSzPct val="120000"/>
              <a:buFont typeface="Wingdings" pitchFamily="2" charset="2"/>
              <a:buChar char="«"/>
            </a:pPr>
            <a:r>
              <a:rPr lang="en-US" altLang="en-US" sz="1600" b="1">
                <a:latin typeface="Book Antiqua" pitchFamily="18" charset="0"/>
              </a:rPr>
              <a:t>Parole </a:t>
            </a:r>
            <a:r>
              <a:rPr lang="en-US" altLang="en-US" sz="1600">
                <a:latin typeface="Book Antiqua" pitchFamily="18" charset="0"/>
              </a:rPr>
              <a:t>is the discretionary release of offenders by a parole panel’s decision.</a:t>
            </a:r>
          </a:p>
          <a:p>
            <a:pPr eaLnBrk="1" hangingPunct="1">
              <a:spcBef>
                <a:spcPct val="50000"/>
              </a:spcBef>
              <a:buClr>
                <a:srgbClr val="FF0000"/>
              </a:buClr>
              <a:buSzPct val="120000"/>
              <a:buFont typeface="Wingdings" pitchFamily="2" charset="2"/>
              <a:buChar char="«"/>
            </a:pPr>
            <a:endParaRPr lang="en-US" altLang="en-US" sz="1600">
              <a:latin typeface="Book Antiqua" pitchFamily="18" charset="0"/>
            </a:endParaRPr>
          </a:p>
          <a:p>
            <a:pPr eaLnBrk="1" hangingPunct="1">
              <a:spcBef>
                <a:spcPct val="50000"/>
              </a:spcBef>
              <a:buClr>
                <a:srgbClr val="FF0000"/>
              </a:buClr>
              <a:buSzPct val="120000"/>
              <a:buFont typeface="Wingdings" pitchFamily="2" charset="2"/>
              <a:buChar char="«"/>
            </a:pPr>
            <a:endParaRPr lang="en-US" altLang="en-US" sz="1600">
              <a:latin typeface="Book Antiqua" pitchFamily="18" charset="0"/>
            </a:endParaRPr>
          </a:p>
          <a:p>
            <a:pPr eaLnBrk="1" hangingPunct="1">
              <a:spcBef>
                <a:spcPct val="50000"/>
              </a:spcBef>
              <a:buClr>
                <a:srgbClr val="FF0000"/>
              </a:buClr>
              <a:buSzPct val="120000"/>
              <a:buFont typeface="Wingdings" pitchFamily="2" charset="2"/>
              <a:buChar char="«"/>
            </a:pPr>
            <a:endParaRPr lang="en-US" altLang="en-US" sz="1600">
              <a:latin typeface="Book Antiqua" pitchFamily="18" charset="0"/>
            </a:endParaRPr>
          </a:p>
          <a:p>
            <a:pPr eaLnBrk="1" hangingPunct="1">
              <a:spcBef>
                <a:spcPct val="50000"/>
              </a:spcBef>
              <a:buClr>
                <a:srgbClr val="FF0000"/>
              </a:buClr>
              <a:buSzPct val="120000"/>
              <a:buFont typeface="Wingdings" pitchFamily="2" charset="2"/>
              <a:buChar char="«"/>
            </a:pPr>
            <a:endParaRPr lang="en-US" altLang="en-US" sz="1600">
              <a:latin typeface="Book Antiqua" pitchFamily="18" charset="0"/>
            </a:endParaRPr>
          </a:p>
          <a:p>
            <a:pPr eaLnBrk="1" hangingPunct="1">
              <a:spcBef>
                <a:spcPct val="50000"/>
              </a:spcBef>
              <a:buClr>
                <a:srgbClr val="FF0000"/>
              </a:buClr>
              <a:buSzPct val="120000"/>
              <a:buFont typeface="Wingdings" pitchFamily="2" charset="2"/>
              <a:buChar char="«"/>
            </a:pPr>
            <a:endParaRPr lang="en-US" altLang="en-US" sz="1600" b="1">
              <a:latin typeface="Book Antiqua" pitchFamily="18" charset="0"/>
            </a:endParaRPr>
          </a:p>
          <a:p>
            <a:pPr eaLnBrk="1" hangingPunct="1">
              <a:spcBef>
                <a:spcPct val="50000"/>
              </a:spcBef>
              <a:buClr>
                <a:srgbClr val="FF0000"/>
              </a:buClr>
              <a:buSzPct val="120000"/>
              <a:buFont typeface="Wingdings" pitchFamily="2" charset="2"/>
              <a:buChar char="«"/>
            </a:pPr>
            <a:r>
              <a:rPr lang="en-US" altLang="en-US" sz="1600" b="1">
                <a:latin typeface="Book Antiqua" pitchFamily="18" charset="0"/>
              </a:rPr>
              <a:t>Mandatory Supervision (MS)</a:t>
            </a:r>
            <a:r>
              <a:rPr lang="en-US" altLang="en-US" sz="1600">
                <a:latin typeface="Book Antiqua" pitchFamily="18" charset="0"/>
              </a:rPr>
              <a:t> is an automatic release when time served plus good time earned equals the sentence length with no requirement for release approval from the Board of Pardons and Parole (BPP).  MS was abolished in August 1996 and replaced with Discretionary Mandatory Supervision (DMS); however, there are some offenders who entered prison prior to that time who are still eligible for MS release.</a:t>
            </a:r>
          </a:p>
          <a:p>
            <a:pPr eaLnBrk="1" hangingPunct="1">
              <a:spcBef>
                <a:spcPct val="50000"/>
              </a:spcBef>
              <a:buClr>
                <a:srgbClr val="FF0000"/>
              </a:buClr>
              <a:buSzPct val="120000"/>
              <a:buFont typeface="Wingdings" pitchFamily="2" charset="2"/>
              <a:buChar char="«"/>
            </a:pPr>
            <a:r>
              <a:rPr lang="en-US" altLang="en-US" sz="1600" b="1">
                <a:latin typeface="Book Antiqua" pitchFamily="18" charset="0"/>
              </a:rPr>
              <a:t>Discretionary Mandatory Supervision (DMS)</a:t>
            </a:r>
            <a:r>
              <a:rPr lang="en-US" altLang="en-US" sz="1600">
                <a:latin typeface="Book Antiqua" pitchFamily="18" charset="0"/>
              </a:rPr>
              <a:t> is for non-violent offenders who offenses were committed on or after 9/1/96 and are eligible for mandatory supervision once actual time served and good time equals their length of sentence.</a:t>
            </a:r>
            <a:endParaRPr lang="en-US" altLang="en-US" sz="1600" b="1">
              <a:latin typeface="Book Antiqua" pitchFamily="18" charset="0"/>
            </a:endParaRPr>
          </a:p>
        </p:txBody>
      </p:sp>
      <p:sp>
        <p:nvSpPr>
          <p:cNvPr id="246788" name="Text Box 4100"/>
          <p:cNvSpPr txBox="1">
            <a:spLocks noChangeArrowheads="1"/>
          </p:cNvSpPr>
          <p:nvPr/>
        </p:nvSpPr>
        <p:spPr bwMode="auto">
          <a:xfrm>
            <a:off x="1298575" y="1576388"/>
            <a:ext cx="6907213"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spcBef>
                <a:spcPct val="0"/>
              </a:spcBef>
              <a:defRPr sz="2400">
                <a:solidFill>
                  <a:schemeClr val="tx1"/>
                </a:solidFill>
                <a:latin typeface="Times New Roman" pitchFamily="18" charset="0"/>
              </a:defRPr>
            </a:lvl1pPr>
            <a:lvl2pPr marL="685800" indent="-28575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Clr>
                <a:srgbClr val="000099"/>
              </a:buClr>
              <a:buSzPct val="65000"/>
              <a:buFont typeface="Wingdings 2" pitchFamily="18" charset="2"/>
              <a:buChar char=""/>
            </a:pPr>
            <a:r>
              <a:rPr lang="en-US" altLang="en-US" sz="1600">
                <a:latin typeface="Bookman Old Style" pitchFamily="18" charset="0"/>
              </a:rPr>
              <a:t>Discretionary release of inmates from prison by parole panel decision.</a:t>
            </a:r>
          </a:p>
          <a:p>
            <a:pPr eaLnBrk="1" hangingPunct="1">
              <a:spcBef>
                <a:spcPct val="50000"/>
              </a:spcBef>
              <a:buClr>
                <a:srgbClr val="000099"/>
              </a:buClr>
              <a:buSzPct val="65000"/>
              <a:buFont typeface="Wingdings 2" pitchFamily="18" charset="2"/>
              <a:buChar char=""/>
            </a:pPr>
            <a:r>
              <a:rPr lang="en-US" altLang="en-US" sz="1600">
                <a:latin typeface="Bookman Old Style" pitchFamily="18" charset="0"/>
              </a:rPr>
              <a:t>The percentage of a sentence that must be served for eligibility varies according to nature of offense, legislature, offense date.</a:t>
            </a:r>
          </a:p>
          <a:p>
            <a:pPr eaLnBrk="1" hangingPunct="1">
              <a:spcBef>
                <a:spcPct val="50000"/>
              </a:spcBef>
              <a:buClr>
                <a:srgbClr val="000099"/>
              </a:buClr>
              <a:buSzPct val="65000"/>
              <a:buFont typeface="Wingdings 2" pitchFamily="18" charset="2"/>
              <a:buChar char=""/>
            </a:pPr>
            <a:r>
              <a:rPr lang="en-US" altLang="en-US" sz="1600">
                <a:latin typeface="Bookman Old Style" pitchFamily="18" charset="0"/>
              </a:rPr>
              <a:t>Parole is a privilege, not a right; the Board is never obligated to grant parole.</a:t>
            </a:r>
          </a:p>
        </p:txBody>
      </p:sp>
      <p:sp>
        <p:nvSpPr>
          <p:cNvPr id="246793" name="WordArt 4105"/>
          <p:cNvSpPr>
            <a:spLocks noChangeArrowheads="1" noChangeShapeType="1" noTextEdit="1"/>
          </p:cNvSpPr>
          <p:nvPr/>
        </p:nvSpPr>
        <p:spPr bwMode="auto">
          <a:xfrm>
            <a:off x="2254250" y="319088"/>
            <a:ext cx="4629150"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TYPES OF RELEASE</a:t>
            </a:r>
          </a:p>
        </p:txBody>
      </p:sp>
      <p:sp>
        <p:nvSpPr>
          <p:cNvPr id="246807" name="Line 4119"/>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46808" name="Picture 4120"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809" name="Rectangle 4121"/>
          <p:cNvSpPr>
            <a:spLocks noChangeArrowheads="1"/>
          </p:cNvSpPr>
          <p:nvPr/>
        </p:nvSpPr>
        <p:spPr bwMode="auto">
          <a:xfrm>
            <a:off x="793750" y="1093788"/>
            <a:ext cx="7662863" cy="4992687"/>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246814" name="Line 4126"/>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46815" name="Picture 4127"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816" name="Text Box 4128"/>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246817" name="Text Box 4129"/>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29 of 42</a:t>
            </a:r>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WordArt 2"/>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COMMUNICATIONS</a:t>
            </a:r>
          </a:p>
        </p:txBody>
      </p:sp>
      <p:sp>
        <p:nvSpPr>
          <p:cNvPr id="439299" name="Rectangle 3"/>
          <p:cNvSpPr>
            <a:spLocks noChangeArrowheads="1"/>
          </p:cNvSpPr>
          <p:nvPr/>
        </p:nvSpPr>
        <p:spPr bwMode="auto">
          <a:xfrm>
            <a:off x="793750" y="1093788"/>
            <a:ext cx="7662863" cy="48768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439300" name="Rectangle 4"/>
          <p:cNvSpPr>
            <a:spLocks noChangeArrowheads="1"/>
          </p:cNvSpPr>
          <p:nvPr/>
        </p:nvSpPr>
        <p:spPr bwMode="auto">
          <a:xfrm>
            <a:off x="1173163" y="1460500"/>
            <a:ext cx="67564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SzPct val="105000"/>
              <a:buFont typeface="Wingdings" pitchFamily="2" charset="2"/>
              <a:buChar char="«"/>
            </a:pPr>
            <a:r>
              <a:rPr lang="en-US" altLang="en-US" sz="3200">
                <a:solidFill>
                  <a:srgbClr val="000000"/>
                </a:solidFill>
                <a:latin typeface="Book Antiqua" pitchFamily="18" charset="0"/>
              </a:rPr>
              <a:t>Phone calls – Families, Victims, other agencies</a:t>
            </a:r>
          </a:p>
          <a:p>
            <a:pPr>
              <a:spcBef>
                <a:spcPct val="50000"/>
              </a:spcBef>
              <a:buClr>
                <a:srgbClr val="FF0000"/>
              </a:buClr>
              <a:buSzPct val="105000"/>
              <a:buFont typeface="Wingdings" pitchFamily="2" charset="2"/>
              <a:buChar char="«"/>
            </a:pPr>
            <a:r>
              <a:rPr lang="en-US" altLang="en-US" sz="3200">
                <a:solidFill>
                  <a:srgbClr val="000000"/>
                </a:solidFill>
                <a:latin typeface="Book Antiqua" pitchFamily="18" charset="0"/>
              </a:rPr>
              <a:t>Process all incoming mail, to include responding and placing support / protest information into the offender file.</a:t>
            </a:r>
          </a:p>
        </p:txBody>
      </p:sp>
      <p:sp>
        <p:nvSpPr>
          <p:cNvPr id="439301" name="Line 5"/>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39302" name="Picture 6" descr="star_grey"/>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6153150"/>
            <a:ext cx="387350" cy="3730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9303" name="Text Box 7"/>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39305" name="Text Box 9"/>
          <p:cNvSpPr txBox="1">
            <a:spLocks noChangeArrowheads="1"/>
          </p:cNvSpPr>
          <p:nvPr/>
        </p:nvSpPr>
        <p:spPr bwMode="auto">
          <a:xfrm>
            <a:off x="6902450" y="6499225"/>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 of 42</a:t>
            </a:r>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ChangeArrowheads="1"/>
          </p:cNvSpPr>
          <p:nvPr>
            <p:ph type="body" idx="1"/>
          </p:nvPr>
        </p:nvSpPr>
        <p:spPr bwMode="auto">
          <a:xfrm>
            <a:off x="527050" y="1019175"/>
            <a:ext cx="8280400" cy="154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p>
            <a:pPr>
              <a:spcBef>
                <a:spcPct val="0"/>
              </a:spcBef>
              <a:spcAft>
                <a:spcPct val="50000"/>
              </a:spcAft>
              <a:buSzPct val="80000"/>
              <a:buFont typeface="Wingdings" pitchFamily="2" charset="2"/>
              <a:buAutoNum type="arabicPeriod"/>
            </a:pPr>
            <a:r>
              <a:rPr lang="en-US" altLang="en-US" sz="1300" b="1">
                <a:latin typeface="Bookman Old Style" pitchFamily="18" charset="0"/>
              </a:rPr>
              <a:t>A case-pull list identifies offenders 6 months prior to initial parole eligibility date and subsequent parole review cases are identified 4 months prior to next review date.</a:t>
            </a:r>
          </a:p>
          <a:p>
            <a:pPr>
              <a:spcBef>
                <a:spcPct val="0"/>
              </a:spcBef>
              <a:spcAft>
                <a:spcPct val="50000"/>
              </a:spcAft>
              <a:buSzPct val="80000"/>
              <a:buFont typeface="Wingdings" pitchFamily="2" charset="2"/>
              <a:buAutoNum type="arabicPeriod"/>
            </a:pPr>
            <a:r>
              <a:rPr lang="en-US" altLang="en-US" sz="1300" b="1">
                <a:latin typeface="Bookman Old Style" pitchFamily="18" charset="0"/>
              </a:rPr>
              <a:t>Notice is sent to trial officials/victims/victims’ family.</a:t>
            </a:r>
          </a:p>
          <a:p>
            <a:pPr>
              <a:spcBef>
                <a:spcPct val="0"/>
              </a:spcBef>
              <a:spcAft>
                <a:spcPct val="50000"/>
              </a:spcAft>
              <a:buSzPct val="80000"/>
              <a:buFont typeface="Wingdings" pitchFamily="2" charset="2"/>
              <a:buAutoNum type="arabicPeriod"/>
            </a:pPr>
            <a:r>
              <a:rPr lang="en-US" altLang="en-US" sz="1300" b="1">
                <a:latin typeface="Bookman Old Style" pitchFamily="18" charset="0"/>
              </a:rPr>
              <a:t>IPO interviews offender - prepares parole case summary.</a:t>
            </a:r>
          </a:p>
          <a:p>
            <a:pPr>
              <a:lnSpc>
                <a:spcPct val="90000"/>
              </a:lnSpc>
              <a:spcBef>
                <a:spcPct val="0"/>
              </a:spcBef>
              <a:spcAft>
                <a:spcPct val="50000"/>
              </a:spcAft>
              <a:buSzPct val="80000"/>
              <a:buFont typeface="Wingdings" pitchFamily="2" charset="2"/>
              <a:buAutoNum type="arabicPeriod"/>
            </a:pPr>
            <a:r>
              <a:rPr lang="en-US" altLang="en-US" sz="1300" b="1">
                <a:latin typeface="Bookman Old Style" pitchFamily="18" charset="0"/>
              </a:rPr>
              <a:t>Offender’s file is sent to affected board office.</a:t>
            </a:r>
          </a:p>
        </p:txBody>
      </p:sp>
      <p:sp>
        <p:nvSpPr>
          <p:cNvPr id="414723" name="Text Box 3"/>
          <p:cNvSpPr txBox="1">
            <a:spLocks noChangeArrowheads="1"/>
          </p:cNvSpPr>
          <p:nvPr/>
        </p:nvSpPr>
        <p:spPr bwMode="auto">
          <a:xfrm>
            <a:off x="765175" y="2559050"/>
            <a:ext cx="7618413"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spAutoFit/>
          </a:bodyPr>
          <a:lstStyle>
            <a:lvl1pPr defTabSz="966788">
              <a:spcBef>
                <a:spcPct val="0"/>
              </a:spcBef>
              <a:defRPr sz="2400">
                <a:solidFill>
                  <a:schemeClr val="tx1"/>
                </a:solidFill>
                <a:latin typeface="Times New Roman" pitchFamily="18" charset="0"/>
              </a:defRPr>
            </a:lvl1pPr>
            <a:lvl2pPr marL="406400" indent="-292100" defTabSz="966788">
              <a:spcBef>
                <a:spcPct val="0"/>
              </a:spcBef>
              <a:defRPr sz="2400">
                <a:solidFill>
                  <a:schemeClr val="tx1"/>
                </a:solidFill>
                <a:latin typeface="Times New Roman" pitchFamily="18" charset="0"/>
              </a:defRPr>
            </a:lvl2pPr>
            <a:lvl3pPr marL="1485900" defTabSz="966788">
              <a:spcBef>
                <a:spcPct val="0"/>
              </a:spcBef>
              <a:defRPr sz="2400">
                <a:solidFill>
                  <a:schemeClr val="tx1"/>
                </a:solidFill>
                <a:latin typeface="Times New Roman" pitchFamily="18" charset="0"/>
              </a:defRPr>
            </a:lvl3pPr>
            <a:lvl4pPr marL="1600200" defTabSz="966788">
              <a:spcBef>
                <a:spcPct val="0"/>
              </a:spcBef>
              <a:defRPr sz="2400">
                <a:solidFill>
                  <a:schemeClr val="tx1"/>
                </a:solidFill>
                <a:latin typeface="Times New Roman" pitchFamily="18" charset="0"/>
              </a:defRPr>
            </a:lvl4pPr>
            <a:lvl5pPr marL="1933575" defTabSz="966788">
              <a:spcBef>
                <a:spcPct val="0"/>
              </a:spcBef>
              <a:defRPr sz="2400">
                <a:solidFill>
                  <a:schemeClr val="tx1"/>
                </a:solidFill>
                <a:latin typeface="Times New Roman" pitchFamily="18" charset="0"/>
              </a:defRPr>
            </a:lvl5pPr>
            <a:lvl6pPr marL="2390775" defTabSz="966788" eaLnBrk="0" fontAlgn="base" hangingPunct="0">
              <a:spcBef>
                <a:spcPct val="0"/>
              </a:spcBef>
              <a:spcAft>
                <a:spcPct val="0"/>
              </a:spcAft>
              <a:defRPr sz="2400">
                <a:solidFill>
                  <a:schemeClr val="tx1"/>
                </a:solidFill>
                <a:latin typeface="Times New Roman" pitchFamily="18" charset="0"/>
              </a:defRPr>
            </a:lvl6pPr>
            <a:lvl7pPr marL="2847975" defTabSz="966788" eaLnBrk="0" fontAlgn="base" hangingPunct="0">
              <a:spcBef>
                <a:spcPct val="0"/>
              </a:spcBef>
              <a:spcAft>
                <a:spcPct val="0"/>
              </a:spcAft>
              <a:defRPr sz="2400">
                <a:solidFill>
                  <a:schemeClr val="tx1"/>
                </a:solidFill>
                <a:latin typeface="Times New Roman" pitchFamily="18" charset="0"/>
              </a:defRPr>
            </a:lvl7pPr>
            <a:lvl8pPr marL="3305175" defTabSz="966788" eaLnBrk="0" fontAlgn="base" hangingPunct="0">
              <a:spcBef>
                <a:spcPct val="0"/>
              </a:spcBef>
              <a:spcAft>
                <a:spcPct val="0"/>
              </a:spcAft>
              <a:defRPr sz="2400">
                <a:solidFill>
                  <a:schemeClr val="tx1"/>
                </a:solidFill>
                <a:latin typeface="Times New Roman" pitchFamily="18" charset="0"/>
              </a:defRPr>
            </a:lvl8pPr>
            <a:lvl9pPr marL="3762375" defTabSz="966788" eaLnBrk="0" fontAlgn="base" hangingPunct="0">
              <a:spcBef>
                <a:spcPct val="0"/>
              </a:spcBef>
              <a:spcAft>
                <a:spcPct val="0"/>
              </a:spcAft>
              <a:defRPr sz="2400">
                <a:solidFill>
                  <a:schemeClr val="tx1"/>
                </a:solidFill>
                <a:latin typeface="Times New Roman" pitchFamily="18" charset="0"/>
              </a:defRPr>
            </a:lvl9pPr>
          </a:lstStyle>
          <a:p>
            <a:pPr lvl="1">
              <a:spcAft>
                <a:spcPct val="50000"/>
              </a:spcAft>
              <a:buClr>
                <a:srgbClr val="000099"/>
              </a:buClr>
              <a:buSzPct val="65000"/>
              <a:buFont typeface="Wingdings 2" pitchFamily="18" charset="2"/>
              <a:buChar char=""/>
            </a:pPr>
            <a:r>
              <a:rPr lang="en-US" altLang="en-US" sz="1300">
                <a:latin typeface="Bookman Old Style" pitchFamily="18" charset="0"/>
              </a:rPr>
              <a:t>A panel consists of 3 parole panel members</a:t>
            </a:r>
          </a:p>
          <a:p>
            <a:pPr lvl="1">
              <a:spcAft>
                <a:spcPct val="50000"/>
              </a:spcAft>
              <a:buClr>
                <a:srgbClr val="000099"/>
              </a:buClr>
              <a:buSzPct val="65000"/>
              <a:buFont typeface="Wingdings 2" pitchFamily="18" charset="2"/>
              <a:buChar char=""/>
            </a:pPr>
            <a:r>
              <a:rPr lang="en-US" altLang="en-US" sz="1300">
                <a:latin typeface="Bookman Old Style" pitchFamily="18" charset="0"/>
              </a:rPr>
              <a:t>1st voting member reviews/votes case</a:t>
            </a:r>
          </a:p>
          <a:p>
            <a:pPr lvl="1">
              <a:spcAft>
                <a:spcPct val="50000"/>
              </a:spcAft>
              <a:buClr>
                <a:srgbClr val="000099"/>
              </a:buClr>
              <a:buSzPct val="65000"/>
              <a:buFont typeface="Wingdings 2" pitchFamily="18" charset="2"/>
              <a:buChar char=""/>
            </a:pPr>
            <a:r>
              <a:rPr lang="en-US" altLang="en-US" sz="1300">
                <a:latin typeface="Bookman Old Style" pitchFamily="18" charset="0"/>
              </a:rPr>
              <a:t>Case transferred to 2nd voting member - reviews/votes case</a:t>
            </a:r>
          </a:p>
          <a:p>
            <a:pPr lvl="1">
              <a:spcAft>
                <a:spcPct val="50000"/>
              </a:spcAft>
              <a:buClr>
                <a:srgbClr val="000099"/>
              </a:buClr>
              <a:buSzPct val="65000"/>
              <a:buFont typeface="Wingdings 2" pitchFamily="18" charset="2"/>
              <a:buChar char=""/>
            </a:pPr>
            <a:r>
              <a:rPr lang="en-US" altLang="en-US" sz="1300">
                <a:latin typeface="Bookman Old Style" pitchFamily="18" charset="0"/>
              </a:rPr>
              <a:t>2 similar votes = final vote on case</a:t>
            </a:r>
          </a:p>
          <a:p>
            <a:pPr lvl="1">
              <a:spcAft>
                <a:spcPct val="50000"/>
              </a:spcAft>
              <a:buClr>
                <a:srgbClr val="000099"/>
              </a:buClr>
              <a:buSzPct val="65000"/>
              <a:buFont typeface="Wingdings 2" pitchFamily="18" charset="2"/>
              <a:buChar char=""/>
            </a:pPr>
            <a:r>
              <a:rPr lang="en-US" altLang="en-US" sz="1300">
                <a:latin typeface="Bookman Old Style" pitchFamily="18" charset="0"/>
              </a:rPr>
              <a:t>If the first two votes differ from each other, the 3rd voting member of the panel reviews the case and breaks the tie</a:t>
            </a:r>
          </a:p>
          <a:p>
            <a:pPr lvl="1">
              <a:lnSpc>
                <a:spcPct val="90000"/>
              </a:lnSpc>
              <a:spcAft>
                <a:spcPct val="50000"/>
              </a:spcAft>
              <a:buClr>
                <a:srgbClr val="000099"/>
              </a:buClr>
              <a:buSzPct val="65000"/>
              <a:buFont typeface="Wingdings 2" pitchFamily="18" charset="2"/>
              <a:buChar char=""/>
            </a:pPr>
            <a:r>
              <a:rPr lang="en-US" altLang="en-US" sz="1300">
                <a:latin typeface="Bookman Old Style" pitchFamily="18" charset="0"/>
              </a:rPr>
              <a:t>There must be a majority of two votes for a vote to become final</a:t>
            </a:r>
          </a:p>
        </p:txBody>
      </p:sp>
      <p:sp>
        <p:nvSpPr>
          <p:cNvPr id="414726" name="WordArt 6"/>
          <p:cNvSpPr>
            <a:spLocks noChangeArrowheads="1" noChangeShapeType="1" noTextEdit="1"/>
          </p:cNvSpPr>
          <p:nvPr/>
        </p:nvSpPr>
        <p:spPr bwMode="auto">
          <a:xfrm>
            <a:off x="1403350" y="323850"/>
            <a:ext cx="6334125" cy="508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man Old Style"/>
              </a:rPr>
              <a:t>PAROLE REVIEW PROCESS</a:t>
            </a:r>
          </a:p>
        </p:txBody>
      </p:sp>
      <p:sp>
        <p:nvSpPr>
          <p:cNvPr id="414727" name="Rectangle 7"/>
          <p:cNvSpPr>
            <a:spLocks noChangeArrowheads="1"/>
          </p:cNvSpPr>
          <p:nvPr/>
        </p:nvSpPr>
        <p:spPr bwMode="auto">
          <a:xfrm>
            <a:off x="533400" y="4562475"/>
            <a:ext cx="829468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96661" tIns="48331" rIns="96661" bIns="48331"/>
          <a:lstStyle>
            <a:lvl1pPr marL="342900" indent="-342900">
              <a:spcBef>
                <a:spcPct val="0"/>
              </a:spcBef>
              <a:defRPr sz="2400">
                <a:solidFill>
                  <a:schemeClr val="tx1"/>
                </a:solidFill>
                <a:latin typeface="Times New Roman" pitchFamily="18" charset="0"/>
              </a:defRPr>
            </a:lvl1pPr>
            <a:lvl2pPr marL="1257300" indent="-457200">
              <a:spcBef>
                <a:spcPct val="0"/>
              </a:spcBef>
              <a:defRPr sz="2400">
                <a:solidFill>
                  <a:schemeClr val="tx1"/>
                </a:solidFill>
                <a:latin typeface="Times New Roman" pitchFamily="18" charset="0"/>
              </a:defRPr>
            </a:lvl2pPr>
            <a:lvl3pPr marL="1778000" indent="-457200">
              <a:spcBef>
                <a:spcPct val="0"/>
              </a:spcBef>
              <a:defRPr sz="2400">
                <a:solidFill>
                  <a:schemeClr val="tx1"/>
                </a:solidFill>
                <a:latin typeface="Times New Roman" pitchFamily="18" charset="0"/>
              </a:defRPr>
            </a:lvl3pPr>
            <a:lvl4pPr marL="2349500" indent="-457200">
              <a:spcBef>
                <a:spcPct val="0"/>
              </a:spcBef>
              <a:defRPr sz="2400">
                <a:solidFill>
                  <a:schemeClr val="tx1"/>
                </a:solidFill>
                <a:latin typeface="Times New Roman" pitchFamily="18" charset="0"/>
              </a:defRPr>
            </a:lvl4pPr>
            <a:lvl5pPr marL="2921000" indent="-457200">
              <a:spcBef>
                <a:spcPct val="0"/>
              </a:spcBef>
              <a:defRPr sz="2400">
                <a:solidFill>
                  <a:schemeClr val="tx1"/>
                </a:solidFill>
                <a:latin typeface="Times New Roman" pitchFamily="18" charset="0"/>
              </a:defRPr>
            </a:lvl5pPr>
            <a:lvl6pPr marL="3378200" indent="-457200" eaLnBrk="0" fontAlgn="base" hangingPunct="0">
              <a:spcBef>
                <a:spcPct val="0"/>
              </a:spcBef>
              <a:spcAft>
                <a:spcPct val="0"/>
              </a:spcAft>
              <a:defRPr sz="2400">
                <a:solidFill>
                  <a:schemeClr val="tx1"/>
                </a:solidFill>
                <a:latin typeface="Times New Roman" pitchFamily="18" charset="0"/>
              </a:defRPr>
            </a:lvl6pPr>
            <a:lvl7pPr marL="3835400" indent="-457200" eaLnBrk="0" fontAlgn="base" hangingPunct="0">
              <a:spcBef>
                <a:spcPct val="0"/>
              </a:spcBef>
              <a:spcAft>
                <a:spcPct val="0"/>
              </a:spcAft>
              <a:defRPr sz="2400">
                <a:solidFill>
                  <a:schemeClr val="tx1"/>
                </a:solidFill>
                <a:latin typeface="Times New Roman" pitchFamily="18" charset="0"/>
              </a:defRPr>
            </a:lvl7pPr>
            <a:lvl8pPr marL="4292600" indent="-457200" eaLnBrk="0" fontAlgn="base" hangingPunct="0">
              <a:spcBef>
                <a:spcPct val="0"/>
              </a:spcBef>
              <a:spcAft>
                <a:spcPct val="0"/>
              </a:spcAft>
              <a:defRPr sz="2400">
                <a:solidFill>
                  <a:schemeClr val="tx1"/>
                </a:solidFill>
                <a:latin typeface="Times New Roman" pitchFamily="18" charset="0"/>
              </a:defRPr>
            </a:lvl8pPr>
            <a:lvl9pPr marL="4749800" indent="-457200" eaLnBrk="0" fontAlgn="base" hangingPunct="0">
              <a:spcBef>
                <a:spcPct val="0"/>
              </a:spcBef>
              <a:spcAft>
                <a:spcPct val="0"/>
              </a:spcAft>
              <a:defRPr sz="2400">
                <a:solidFill>
                  <a:schemeClr val="tx1"/>
                </a:solidFill>
                <a:latin typeface="Times New Roman" pitchFamily="18" charset="0"/>
              </a:defRPr>
            </a:lvl9pPr>
          </a:lstStyle>
          <a:p>
            <a:pPr>
              <a:spcAft>
                <a:spcPct val="50000"/>
              </a:spcAft>
              <a:buClrTx/>
              <a:buSzPct val="80000"/>
              <a:buFont typeface="Wingdings" pitchFamily="2" charset="2"/>
              <a:buAutoNum type="arabicPeriod" startAt="5"/>
            </a:pPr>
            <a:r>
              <a:rPr lang="en-US" altLang="en-US" sz="1300" b="1">
                <a:latin typeface="Bookman Old Style" pitchFamily="18" charset="0"/>
              </a:rPr>
              <a:t>Offender is notified of parole panel decision via correspondence.</a:t>
            </a:r>
          </a:p>
          <a:p>
            <a:pPr>
              <a:spcAft>
                <a:spcPct val="50000"/>
              </a:spcAft>
              <a:buClrTx/>
              <a:buSzPct val="80000"/>
              <a:buFont typeface="Wingdings" pitchFamily="2" charset="2"/>
              <a:buAutoNum type="arabicPeriod" startAt="5"/>
            </a:pPr>
            <a:r>
              <a:rPr lang="en-US" altLang="en-US" sz="1300" b="1">
                <a:latin typeface="Bookman Old Style" pitchFamily="18" charset="0"/>
              </a:rPr>
              <a:t>Interviewing the offender is at the discretion of the parole panel member.</a:t>
            </a:r>
          </a:p>
          <a:p>
            <a:pPr>
              <a:spcAft>
                <a:spcPct val="50000"/>
              </a:spcAft>
              <a:buClrTx/>
              <a:buSzPct val="80000"/>
              <a:buFont typeface="Wingdings" pitchFamily="2" charset="2"/>
              <a:buAutoNum type="arabicPeriod" startAt="5"/>
            </a:pPr>
            <a:r>
              <a:rPr lang="en-US" altLang="en-US" sz="1300" b="1">
                <a:latin typeface="Bookman Old Style" pitchFamily="18" charset="0"/>
              </a:rPr>
              <a:t>Granting interviews to individuals in support/ protest of an offender’s release is also at the parole panel member’s discretion.</a:t>
            </a:r>
          </a:p>
          <a:p>
            <a:pPr>
              <a:buClrTx/>
              <a:buSzPct val="80000"/>
              <a:buFont typeface="Wingdings" pitchFamily="2" charset="2"/>
              <a:buAutoNum type="arabicPeriod" startAt="5"/>
            </a:pPr>
            <a:r>
              <a:rPr lang="en-US" altLang="en-US" sz="1300" b="1">
                <a:latin typeface="Bookman Old Style" pitchFamily="18" charset="0"/>
              </a:rPr>
              <a:t>Parole panel members </a:t>
            </a:r>
            <a:r>
              <a:rPr lang="en-US" altLang="en-US" sz="1300" b="1" i="1">
                <a:latin typeface="Bookman Old Style" pitchFamily="18" charset="0"/>
              </a:rPr>
              <a:t>must</a:t>
            </a:r>
            <a:r>
              <a:rPr lang="en-US" altLang="en-US" sz="1300" b="1">
                <a:latin typeface="Bookman Old Style" pitchFamily="18" charset="0"/>
              </a:rPr>
              <a:t> grant interview to victim upon request.</a:t>
            </a:r>
          </a:p>
        </p:txBody>
      </p:sp>
      <p:sp>
        <p:nvSpPr>
          <p:cNvPr id="414733" name="Line 13"/>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14731" name="Picture 11"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37" name="Text Box 17"/>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14738" name="Text Box 18"/>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30 of 42</a:t>
            </a:r>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ext Box 2"/>
          <p:cNvSpPr txBox="1">
            <a:spLocks noChangeArrowheads="1"/>
          </p:cNvSpPr>
          <p:nvPr/>
        </p:nvSpPr>
        <p:spPr bwMode="auto">
          <a:xfrm>
            <a:off x="1262063" y="1404938"/>
            <a:ext cx="66675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16" tIns="42108" rIns="84216" bIns="42108">
            <a:spAutoFit/>
          </a:bodyPr>
          <a:lstStyle>
            <a:lvl1pPr marL="420688" indent="-420688" defTabSz="841375">
              <a:spcBef>
                <a:spcPct val="0"/>
              </a:spcBef>
              <a:defRPr sz="2400">
                <a:solidFill>
                  <a:schemeClr val="tx1"/>
                </a:solidFill>
                <a:latin typeface="Times New Roman" pitchFamily="18" charset="0"/>
              </a:defRPr>
            </a:lvl1pPr>
            <a:lvl2pPr marL="788988" indent="-261938" defTabSz="841375">
              <a:spcBef>
                <a:spcPct val="0"/>
              </a:spcBef>
              <a:defRPr sz="2400">
                <a:solidFill>
                  <a:schemeClr val="tx1"/>
                </a:solidFill>
                <a:latin typeface="Times New Roman" pitchFamily="18" charset="0"/>
              </a:defRPr>
            </a:lvl2pPr>
            <a:lvl3pPr marL="895350" defTabSz="841375">
              <a:spcBef>
                <a:spcPct val="0"/>
              </a:spcBef>
              <a:defRPr sz="2400">
                <a:solidFill>
                  <a:schemeClr val="tx1"/>
                </a:solidFill>
                <a:latin typeface="Times New Roman" pitchFamily="18" charset="0"/>
              </a:defRPr>
            </a:lvl3pPr>
            <a:lvl4pPr marL="1263650" defTabSz="841375">
              <a:spcBef>
                <a:spcPct val="0"/>
              </a:spcBef>
              <a:defRPr sz="2400">
                <a:solidFill>
                  <a:schemeClr val="tx1"/>
                </a:solidFill>
                <a:latin typeface="Times New Roman" pitchFamily="18" charset="0"/>
              </a:defRPr>
            </a:lvl4pPr>
            <a:lvl5pPr marL="1684338" defTabSz="841375">
              <a:spcBef>
                <a:spcPct val="0"/>
              </a:spcBef>
              <a:defRPr sz="2400">
                <a:solidFill>
                  <a:schemeClr val="tx1"/>
                </a:solidFill>
                <a:latin typeface="Times New Roman" pitchFamily="18" charset="0"/>
              </a:defRPr>
            </a:lvl5pPr>
            <a:lvl6pPr marL="2141538" defTabSz="841375" eaLnBrk="0" fontAlgn="base" hangingPunct="0">
              <a:spcBef>
                <a:spcPct val="0"/>
              </a:spcBef>
              <a:spcAft>
                <a:spcPct val="0"/>
              </a:spcAft>
              <a:defRPr sz="2400">
                <a:solidFill>
                  <a:schemeClr val="tx1"/>
                </a:solidFill>
                <a:latin typeface="Times New Roman" pitchFamily="18" charset="0"/>
              </a:defRPr>
            </a:lvl6pPr>
            <a:lvl7pPr marL="2598738" defTabSz="841375" eaLnBrk="0" fontAlgn="base" hangingPunct="0">
              <a:spcBef>
                <a:spcPct val="0"/>
              </a:spcBef>
              <a:spcAft>
                <a:spcPct val="0"/>
              </a:spcAft>
              <a:defRPr sz="2400">
                <a:solidFill>
                  <a:schemeClr val="tx1"/>
                </a:solidFill>
                <a:latin typeface="Times New Roman" pitchFamily="18" charset="0"/>
              </a:defRPr>
            </a:lvl7pPr>
            <a:lvl8pPr marL="3055938" defTabSz="841375" eaLnBrk="0" fontAlgn="base" hangingPunct="0">
              <a:spcBef>
                <a:spcPct val="0"/>
              </a:spcBef>
              <a:spcAft>
                <a:spcPct val="0"/>
              </a:spcAft>
              <a:defRPr sz="2400">
                <a:solidFill>
                  <a:schemeClr val="tx1"/>
                </a:solidFill>
                <a:latin typeface="Times New Roman" pitchFamily="18" charset="0"/>
              </a:defRPr>
            </a:lvl8pPr>
            <a:lvl9pPr marL="3513138" defTabSz="841375" eaLnBrk="0" fontAlgn="base" hangingPunct="0">
              <a:spcBef>
                <a:spcPct val="0"/>
              </a:spcBef>
              <a:spcAft>
                <a:spcPct val="0"/>
              </a:spcAft>
              <a:defRPr sz="2400">
                <a:solidFill>
                  <a:schemeClr val="tx1"/>
                </a:solidFill>
                <a:latin typeface="Times New Roman" pitchFamily="18" charset="0"/>
              </a:defRPr>
            </a:lvl9pPr>
          </a:lstStyle>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Seriousness of offense/nature of offense</a:t>
            </a:r>
          </a:p>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Criminal history</a:t>
            </a:r>
          </a:p>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Length of time served/sentence length</a:t>
            </a:r>
          </a:p>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Adjustment during previous period of supervision</a:t>
            </a:r>
          </a:p>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Number of incarcerations/Institutional adjustment</a:t>
            </a:r>
          </a:p>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Alcohol and/or drug involvement</a:t>
            </a:r>
          </a:p>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Letters of support and/or protest</a:t>
            </a:r>
          </a:p>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Other arrests</a:t>
            </a:r>
          </a:p>
          <a:p>
            <a:pPr eaLnBrk="1" hangingPunct="1">
              <a:spcAft>
                <a:spcPct val="35000"/>
              </a:spcAft>
              <a:buClr>
                <a:srgbClr val="FF0000"/>
              </a:buClr>
              <a:buSzPct val="105000"/>
              <a:buFont typeface="Wingdings" pitchFamily="2" charset="2"/>
              <a:buChar char="«"/>
            </a:pPr>
            <a:r>
              <a:rPr lang="en-US" altLang="en-US" sz="2000">
                <a:latin typeface="Bookman Old Style" pitchFamily="18" charset="0"/>
              </a:rPr>
              <a:t>Age</a:t>
            </a:r>
          </a:p>
        </p:txBody>
      </p:sp>
      <p:sp>
        <p:nvSpPr>
          <p:cNvPr id="418819" name="Text Box 3"/>
          <p:cNvSpPr txBox="1">
            <a:spLocks noChangeArrowheads="1"/>
          </p:cNvSpPr>
          <p:nvPr/>
        </p:nvSpPr>
        <p:spPr bwMode="auto">
          <a:xfrm>
            <a:off x="666750" y="817563"/>
            <a:ext cx="75247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16" tIns="42108" rIns="84216" bIns="42108">
            <a:spAutoFit/>
          </a:bodyPr>
          <a:lstStyle>
            <a:lvl1pPr defTabSz="841375">
              <a:spcBef>
                <a:spcPct val="0"/>
              </a:spcBef>
              <a:defRPr sz="2400">
                <a:solidFill>
                  <a:schemeClr val="tx1"/>
                </a:solidFill>
                <a:latin typeface="Times New Roman" pitchFamily="18" charset="0"/>
              </a:defRPr>
            </a:lvl1pPr>
            <a:lvl2pPr marL="420688" defTabSz="841375">
              <a:spcBef>
                <a:spcPct val="0"/>
              </a:spcBef>
              <a:defRPr sz="2400">
                <a:solidFill>
                  <a:schemeClr val="tx1"/>
                </a:solidFill>
                <a:latin typeface="Times New Roman" pitchFamily="18" charset="0"/>
              </a:defRPr>
            </a:lvl2pPr>
            <a:lvl3pPr marL="841375" defTabSz="841375">
              <a:spcBef>
                <a:spcPct val="0"/>
              </a:spcBef>
              <a:defRPr sz="2400">
                <a:solidFill>
                  <a:schemeClr val="tx1"/>
                </a:solidFill>
                <a:latin typeface="Times New Roman" pitchFamily="18" charset="0"/>
              </a:defRPr>
            </a:lvl3pPr>
            <a:lvl4pPr marL="1263650" defTabSz="841375">
              <a:spcBef>
                <a:spcPct val="0"/>
              </a:spcBef>
              <a:defRPr sz="2400">
                <a:solidFill>
                  <a:schemeClr val="tx1"/>
                </a:solidFill>
                <a:latin typeface="Times New Roman" pitchFamily="18" charset="0"/>
              </a:defRPr>
            </a:lvl4pPr>
            <a:lvl5pPr marL="1684338" defTabSz="841375">
              <a:spcBef>
                <a:spcPct val="0"/>
              </a:spcBef>
              <a:defRPr sz="2400">
                <a:solidFill>
                  <a:schemeClr val="tx1"/>
                </a:solidFill>
                <a:latin typeface="Times New Roman" pitchFamily="18" charset="0"/>
              </a:defRPr>
            </a:lvl5pPr>
            <a:lvl6pPr marL="2141538" defTabSz="841375" eaLnBrk="0" fontAlgn="base" hangingPunct="0">
              <a:spcBef>
                <a:spcPct val="0"/>
              </a:spcBef>
              <a:spcAft>
                <a:spcPct val="0"/>
              </a:spcAft>
              <a:defRPr sz="2400">
                <a:solidFill>
                  <a:schemeClr val="tx1"/>
                </a:solidFill>
                <a:latin typeface="Times New Roman" pitchFamily="18" charset="0"/>
              </a:defRPr>
            </a:lvl6pPr>
            <a:lvl7pPr marL="2598738" defTabSz="841375" eaLnBrk="0" fontAlgn="base" hangingPunct="0">
              <a:spcBef>
                <a:spcPct val="0"/>
              </a:spcBef>
              <a:spcAft>
                <a:spcPct val="0"/>
              </a:spcAft>
              <a:defRPr sz="2400">
                <a:solidFill>
                  <a:schemeClr val="tx1"/>
                </a:solidFill>
                <a:latin typeface="Times New Roman" pitchFamily="18" charset="0"/>
              </a:defRPr>
            </a:lvl7pPr>
            <a:lvl8pPr marL="3055938" defTabSz="841375" eaLnBrk="0" fontAlgn="base" hangingPunct="0">
              <a:spcBef>
                <a:spcPct val="0"/>
              </a:spcBef>
              <a:spcAft>
                <a:spcPct val="0"/>
              </a:spcAft>
              <a:defRPr sz="2400">
                <a:solidFill>
                  <a:schemeClr val="tx1"/>
                </a:solidFill>
                <a:latin typeface="Times New Roman" pitchFamily="18" charset="0"/>
              </a:defRPr>
            </a:lvl8pPr>
            <a:lvl9pPr marL="3513138" defTabSz="841375" eaLnBrk="0" fontAlgn="base" hangingPunct="0">
              <a:spcBef>
                <a:spcPct val="0"/>
              </a:spcBef>
              <a:spcAft>
                <a:spcPct val="0"/>
              </a:spcAft>
              <a:defRPr sz="2400">
                <a:solidFill>
                  <a:schemeClr val="tx1"/>
                </a:solidFill>
                <a:latin typeface="Times New Roman" pitchFamily="18" charset="0"/>
              </a:defRPr>
            </a:lvl9pPr>
          </a:lstStyle>
          <a:p>
            <a:pPr algn="ctr" eaLnBrk="1" hangingPunct="1">
              <a:buClrTx/>
              <a:buFontTx/>
              <a:buNone/>
            </a:pPr>
            <a:r>
              <a:rPr lang="en-US" altLang="en-US" sz="2200" b="1">
                <a:latin typeface="Bookman Old Style" pitchFamily="18" charset="0"/>
              </a:rPr>
              <a:t>CONSIDERED WHEN VOTING:</a:t>
            </a:r>
          </a:p>
        </p:txBody>
      </p:sp>
      <p:sp>
        <p:nvSpPr>
          <p:cNvPr id="418820" name="Rectangle 4"/>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1" name="Rectangle 5"/>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4" name="WordArt 8"/>
          <p:cNvSpPr>
            <a:spLocks noChangeArrowheads="1" noChangeShapeType="1" noTextEdit="1"/>
          </p:cNvSpPr>
          <p:nvPr/>
        </p:nvSpPr>
        <p:spPr bwMode="auto">
          <a:xfrm>
            <a:off x="2254250" y="319088"/>
            <a:ext cx="4486275" cy="4492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man Old Style"/>
              </a:rPr>
              <a:t>FACTORS</a:t>
            </a:r>
          </a:p>
        </p:txBody>
      </p:sp>
      <p:sp>
        <p:nvSpPr>
          <p:cNvPr id="418829" name="Line 13"/>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18830" name="Picture 14"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833" name="Text Box 17"/>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18834" name="Text Box 18"/>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31 of 42</a:t>
            </a:r>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363538" y="798513"/>
            <a:ext cx="842486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spAutoFit/>
          </a:bodyPr>
          <a:lstStyle>
            <a:lvl1pPr defTabSz="966788">
              <a:spcBef>
                <a:spcPct val="0"/>
              </a:spcBef>
              <a:defRPr sz="2400">
                <a:solidFill>
                  <a:schemeClr val="tx1"/>
                </a:solidFill>
                <a:latin typeface="Times New Roman" pitchFamily="18" charset="0"/>
              </a:defRPr>
            </a:lvl1pPr>
            <a:lvl2pPr marL="482600" defTabSz="966788">
              <a:spcBef>
                <a:spcPct val="0"/>
              </a:spcBef>
              <a:defRPr sz="2400">
                <a:solidFill>
                  <a:schemeClr val="tx1"/>
                </a:solidFill>
                <a:latin typeface="Times New Roman" pitchFamily="18" charset="0"/>
              </a:defRPr>
            </a:lvl2pPr>
            <a:lvl3pPr marL="966788" defTabSz="966788">
              <a:spcBef>
                <a:spcPct val="0"/>
              </a:spcBef>
              <a:defRPr sz="2400">
                <a:solidFill>
                  <a:schemeClr val="tx1"/>
                </a:solidFill>
                <a:latin typeface="Times New Roman" pitchFamily="18" charset="0"/>
              </a:defRPr>
            </a:lvl3pPr>
            <a:lvl4pPr marL="1449388" defTabSz="966788">
              <a:spcBef>
                <a:spcPct val="0"/>
              </a:spcBef>
              <a:defRPr sz="2400">
                <a:solidFill>
                  <a:schemeClr val="tx1"/>
                </a:solidFill>
                <a:latin typeface="Times New Roman" pitchFamily="18" charset="0"/>
              </a:defRPr>
            </a:lvl4pPr>
            <a:lvl5pPr marL="1933575" defTabSz="966788">
              <a:spcBef>
                <a:spcPct val="0"/>
              </a:spcBef>
              <a:defRPr sz="2400">
                <a:solidFill>
                  <a:schemeClr val="tx1"/>
                </a:solidFill>
                <a:latin typeface="Times New Roman" pitchFamily="18" charset="0"/>
              </a:defRPr>
            </a:lvl5pPr>
            <a:lvl6pPr marL="2390775" defTabSz="966788" eaLnBrk="0" fontAlgn="base" hangingPunct="0">
              <a:spcBef>
                <a:spcPct val="0"/>
              </a:spcBef>
              <a:spcAft>
                <a:spcPct val="0"/>
              </a:spcAft>
              <a:defRPr sz="2400">
                <a:solidFill>
                  <a:schemeClr val="tx1"/>
                </a:solidFill>
                <a:latin typeface="Times New Roman" pitchFamily="18" charset="0"/>
              </a:defRPr>
            </a:lvl6pPr>
            <a:lvl7pPr marL="2847975" defTabSz="966788" eaLnBrk="0" fontAlgn="base" hangingPunct="0">
              <a:spcBef>
                <a:spcPct val="0"/>
              </a:spcBef>
              <a:spcAft>
                <a:spcPct val="0"/>
              </a:spcAft>
              <a:defRPr sz="2400">
                <a:solidFill>
                  <a:schemeClr val="tx1"/>
                </a:solidFill>
                <a:latin typeface="Times New Roman" pitchFamily="18" charset="0"/>
              </a:defRPr>
            </a:lvl7pPr>
            <a:lvl8pPr marL="3305175" defTabSz="966788" eaLnBrk="0" fontAlgn="base" hangingPunct="0">
              <a:spcBef>
                <a:spcPct val="0"/>
              </a:spcBef>
              <a:spcAft>
                <a:spcPct val="0"/>
              </a:spcAft>
              <a:defRPr sz="2400">
                <a:solidFill>
                  <a:schemeClr val="tx1"/>
                </a:solidFill>
                <a:latin typeface="Times New Roman" pitchFamily="18" charset="0"/>
              </a:defRPr>
            </a:lvl8pPr>
            <a:lvl9pPr marL="3762375" defTabSz="966788" eaLnBrk="0" fontAlgn="base" hangingPunct="0">
              <a:spcBef>
                <a:spcPct val="0"/>
              </a:spcBef>
              <a:spcAft>
                <a:spcPct val="0"/>
              </a:spcAft>
              <a:defRPr sz="2400">
                <a:solidFill>
                  <a:schemeClr val="tx1"/>
                </a:solidFill>
                <a:latin typeface="Times New Roman" pitchFamily="18" charset="0"/>
              </a:defRPr>
            </a:lvl9pPr>
          </a:lstStyle>
          <a:p>
            <a:pPr algn="ctr">
              <a:buClrTx/>
              <a:buFontTx/>
              <a:buNone/>
            </a:pPr>
            <a:r>
              <a:rPr lang="en-US" altLang="en-US" sz="2000" b="1">
                <a:latin typeface="Bookman Old Style" pitchFamily="18" charset="0"/>
              </a:rPr>
              <a:t>Parole panel members do not just vote “yes” or “no.”</a:t>
            </a:r>
          </a:p>
          <a:p>
            <a:pPr algn="ctr">
              <a:buClrTx/>
              <a:buFontTx/>
              <a:buNone/>
            </a:pPr>
            <a:r>
              <a:rPr lang="en-US" altLang="en-US" sz="2000" b="1">
                <a:latin typeface="Bookman Old Style" pitchFamily="18" charset="0"/>
              </a:rPr>
              <a:t>They have a wide range of voting options:</a:t>
            </a:r>
          </a:p>
        </p:txBody>
      </p:sp>
      <p:sp>
        <p:nvSpPr>
          <p:cNvPr id="433155" name="Rectangle 3"/>
          <p:cNvSpPr>
            <a:spLocks noChangeArrowheads="1"/>
          </p:cNvSpPr>
          <p:nvPr>
            <p:ph type="body" idx="1"/>
          </p:nvPr>
        </p:nvSpPr>
        <p:spPr bwMode="auto">
          <a:xfrm>
            <a:off x="330200" y="1582738"/>
            <a:ext cx="4122738" cy="4548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marL="730250" indent="-730250" algn="just">
              <a:lnSpc>
                <a:spcPct val="80000"/>
              </a:lnSpc>
              <a:spcBef>
                <a:spcPct val="0"/>
              </a:spcBef>
              <a:spcAft>
                <a:spcPct val="35000"/>
              </a:spcAft>
              <a:buClr>
                <a:schemeClr val="tx1"/>
              </a:buClr>
              <a:buSzPct val="80000"/>
              <a:buFont typeface="Wingdings" pitchFamily="2" charset="2"/>
              <a:buNone/>
              <a:tabLst>
                <a:tab pos="1544638" algn="l"/>
              </a:tabLst>
            </a:pPr>
            <a:r>
              <a:rPr lang="en-US" altLang="en-US" sz="1300" b="1">
                <a:latin typeface="Bookman Old Style" pitchFamily="18" charset="0"/>
                <a:cs typeface="Times New Roman" pitchFamily="18" charset="0"/>
              </a:rPr>
              <a:t>FI-1:</a:t>
            </a:r>
            <a:r>
              <a:rPr lang="en-US" altLang="en-US" sz="1300">
                <a:latin typeface="Bookman Old Style" pitchFamily="18" charset="0"/>
                <a:cs typeface="Times New Roman" pitchFamily="18" charset="0"/>
              </a:rPr>
              <a:t>	Release when eligible</a:t>
            </a:r>
          </a:p>
          <a:p>
            <a:pPr marL="730250" indent="-730250" algn="just">
              <a:lnSpc>
                <a:spcPct val="80000"/>
              </a:lnSpc>
              <a:spcBef>
                <a:spcPct val="0"/>
              </a:spcBef>
              <a:spcAft>
                <a:spcPct val="35000"/>
              </a:spcAft>
              <a:buClr>
                <a:schemeClr val="tx1"/>
              </a:buClr>
              <a:buSzPct val="80000"/>
              <a:buFont typeface="Wingdings" pitchFamily="2" charset="2"/>
              <a:buNone/>
              <a:tabLst>
                <a:tab pos="1544638" algn="l"/>
              </a:tabLst>
            </a:pPr>
            <a:r>
              <a:rPr lang="en-US" altLang="en-US" sz="1300" b="1">
                <a:latin typeface="Bookman Old Style" pitchFamily="18" charset="0"/>
                <a:cs typeface="Times New Roman" pitchFamily="18" charset="0"/>
              </a:rPr>
              <a:t>FI-2:</a:t>
            </a:r>
            <a:r>
              <a:rPr lang="en-US" altLang="en-US" sz="1300">
                <a:latin typeface="Bookman Old Style" pitchFamily="18" charset="0"/>
                <a:cs typeface="Times New Roman" pitchFamily="18" charset="0"/>
              </a:rPr>
              <a:t>	On a specified month/year</a:t>
            </a:r>
          </a:p>
          <a:p>
            <a:pPr marL="730250" indent="-730250" algn="just">
              <a:lnSpc>
                <a:spcPct val="80000"/>
              </a:lnSpc>
              <a:spcBef>
                <a:spcPct val="0"/>
              </a:spcBef>
              <a:spcAft>
                <a:spcPct val="35000"/>
              </a:spcAft>
              <a:buClr>
                <a:schemeClr val="tx1"/>
              </a:buClr>
              <a:buSzPct val="80000"/>
              <a:buFont typeface="Wingdings" pitchFamily="2" charset="2"/>
              <a:buNone/>
              <a:tabLst>
                <a:tab pos="1544638" algn="l"/>
              </a:tabLst>
            </a:pPr>
            <a:r>
              <a:rPr lang="en-US" altLang="en-US" sz="1300" b="1">
                <a:latin typeface="Bookman Old Style" pitchFamily="18" charset="0"/>
                <a:cs typeface="Times New Roman" pitchFamily="18" charset="0"/>
              </a:rPr>
              <a:t>FI-3R:</a:t>
            </a:r>
            <a:r>
              <a:rPr lang="en-US" altLang="en-US" sz="1300">
                <a:latin typeface="Bookman Old Style" pitchFamily="18" charset="0"/>
                <a:cs typeface="Times New Roman" pitchFamily="18" charset="0"/>
              </a:rPr>
              <a:t>	Transfer to a TDCJ rehabilitation program, then release to parole only after program completion and no earlier than 3 months from a specified date</a:t>
            </a:r>
          </a:p>
          <a:p>
            <a:pPr marL="730250" indent="-730250" algn="just">
              <a:lnSpc>
                <a:spcPct val="80000"/>
              </a:lnSpc>
              <a:spcBef>
                <a:spcPct val="0"/>
              </a:spcBef>
              <a:spcAft>
                <a:spcPct val="35000"/>
              </a:spcAft>
              <a:buClr>
                <a:schemeClr val="tx1"/>
              </a:buClr>
              <a:buSzPct val="80000"/>
              <a:buFont typeface="Wingdings" pitchFamily="2" charset="2"/>
              <a:buNone/>
              <a:tabLst>
                <a:tab pos="1544638" algn="l"/>
              </a:tabLst>
            </a:pPr>
            <a:r>
              <a:rPr lang="en-US" altLang="en-US" sz="1300" b="1">
                <a:latin typeface="Bookman Old Style" pitchFamily="18" charset="0"/>
                <a:cs typeface="Times New Roman" pitchFamily="18" charset="0"/>
              </a:rPr>
              <a:t>FI-4:</a:t>
            </a:r>
            <a:r>
              <a:rPr lang="en-US" altLang="en-US" sz="1300">
                <a:latin typeface="Bookman Old Style" pitchFamily="18" charset="0"/>
                <a:cs typeface="Times New Roman" pitchFamily="18" charset="0"/>
              </a:rPr>
              <a:t>	Transfer to a pre-parole transfer facility and release to parole on a specified date</a:t>
            </a:r>
          </a:p>
          <a:p>
            <a:pPr marL="730250" indent="-730250" algn="just">
              <a:lnSpc>
                <a:spcPct val="80000"/>
              </a:lnSpc>
              <a:spcBef>
                <a:spcPct val="0"/>
              </a:spcBef>
              <a:spcAft>
                <a:spcPct val="35000"/>
              </a:spcAft>
              <a:buClr>
                <a:schemeClr val="tx1"/>
              </a:buClr>
              <a:buSzPct val="80000"/>
              <a:buFont typeface="Wingdings" pitchFamily="2" charset="2"/>
              <a:buNone/>
              <a:tabLst>
                <a:tab pos="1544638" algn="l"/>
              </a:tabLst>
            </a:pPr>
            <a:r>
              <a:rPr lang="en-US" altLang="en-US" sz="1300" b="1">
                <a:latin typeface="Bookman Old Style" pitchFamily="18" charset="0"/>
                <a:cs typeface="Times New Roman" pitchFamily="18" charset="0"/>
              </a:rPr>
              <a:t>FI-4R	</a:t>
            </a:r>
            <a:r>
              <a:rPr lang="en-US" altLang="en-US" sz="1300">
                <a:latin typeface="Bookman Old Style" pitchFamily="18" charset="0"/>
              </a:rPr>
              <a:t>Transfer to a TDCJ rehabilitation program. Release to parole only after program completion and not earlier than four months from specified date. Such TDCJ program shall be the Sex Offender Education Program (SOEP) </a:t>
            </a:r>
            <a:endParaRPr lang="en-US" altLang="en-US" sz="1300">
              <a:latin typeface="Bookman Old Style" pitchFamily="18" charset="0"/>
              <a:cs typeface="Times New Roman" pitchFamily="18" charset="0"/>
            </a:endParaRPr>
          </a:p>
          <a:p>
            <a:pPr marL="730250" indent="-730250" algn="just">
              <a:lnSpc>
                <a:spcPct val="80000"/>
              </a:lnSpc>
              <a:spcBef>
                <a:spcPct val="0"/>
              </a:spcBef>
              <a:spcAft>
                <a:spcPct val="35000"/>
              </a:spcAft>
              <a:buClr>
                <a:schemeClr val="tx1"/>
              </a:buClr>
              <a:buSzPct val="80000"/>
              <a:buFont typeface="Wingdings" pitchFamily="2" charset="2"/>
              <a:buNone/>
              <a:tabLst>
                <a:tab pos="1544638" algn="l"/>
              </a:tabLst>
            </a:pPr>
            <a:r>
              <a:rPr lang="en-US" altLang="en-US" sz="1300" b="1">
                <a:latin typeface="Bookman Old Style" pitchFamily="18" charset="0"/>
                <a:cs typeface="Times New Roman" pitchFamily="18" charset="0"/>
              </a:rPr>
              <a:t>FI-5:</a:t>
            </a:r>
            <a:r>
              <a:rPr lang="en-US" altLang="en-US" sz="1300">
                <a:latin typeface="Bookman Old Style" pitchFamily="18" charset="0"/>
                <a:cs typeface="Times New Roman" pitchFamily="18" charset="0"/>
              </a:rPr>
              <a:t>	Release upon completion of the     In-Prison Therapeutic Community Substance Abuse Prevention Program</a:t>
            </a:r>
          </a:p>
          <a:p>
            <a:pPr marL="730250" indent="-730250" algn="just">
              <a:lnSpc>
                <a:spcPct val="80000"/>
              </a:lnSpc>
              <a:spcBef>
                <a:spcPct val="0"/>
              </a:spcBef>
              <a:spcAft>
                <a:spcPct val="35000"/>
              </a:spcAft>
              <a:buClr>
                <a:schemeClr val="tx1"/>
              </a:buClr>
              <a:buSzPct val="80000"/>
              <a:buFont typeface="Wingdings" pitchFamily="2" charset="2"/>
              <a:buNone/>
              <a:tabLst>
                <a:tab pos="1544638" algn="l"/>
              </a:tabLst>
            </a:pPr>
            <a:r>
              <a:rPr lang="en-US" altLang="en-US" sz="1300" b="1">
                <a:latin typeface="Bookman Old Style" pitchFamily="18" charset="0"/>
                <a:cs typeface="Times New Roman" pitchFamily="18" charset="0"/>
              </a:rPr>
              <a:t>FI-6</a:t>
            </a:r>
            <a:r>
              <a:rPr lang="en-US" altLang="en-US" sz="1300">
                <a:latin typeface="Bookman Old Style" pitchFamily="18" charset="0"/>
                <a:cs typeface="Times New Roman" pitchFamily="18" charset="0"/>
              </a:rPr>
              <a:t>	</a:t>
            </a:r>
            <a:r>
              <a:rPr lang="en-US" altLang="en-US" sz="1300">
                <a:latin typeface="Bookman Old Style" pitchFamily="18" charset="0"/>
              </a:rPr>
              <a:t>Transfer to a DWI Program. Release to continuum of care program as required</a:t>
            </a:r>
            <a:endParaRPr lang="en-US" altLang="en-US" sz="1300">
              <a:latin typeface="Bookman Old Style" pitchFamily="18" charset="0"/>
              <a:cs typeface="Times New Roman" pitchFamily="18" charset="0"/>
            </a:endParaRPr>
          </a:p>
          <a:p>
            <a:pPr marL="730250" indent="-730250" algn="just">
              <a:lnSpc>
                <a:spcPct val="80000"/>
              </a:lnSpc>
              <a:spcBef>
                <a:spcPct val="0"/>
              </a:spcBef>
              <a:spcAft>
                <a:spcPct val="35000"/>
              </a:spcAft>
              <a:buClr>
                <a:schemeClr val="tx1"/>
              </a:buClr>
              <a:buSzPct val="80000"/>
              <a:buFont typeface="Wingdings" pitchFamily="2" charset="2"/>
              <a:buNone/>
              <a:tabLst>
                <a:tab pos="1544638" algn="l"/>
              </a:tabLst>
            </a:pPr>
            <a:r>
              <a:rPr lang="en-US" altLang="en-US" sz="1300" b="1">
                <a:latin typeface="Bookman Old Style" pitchFamily="18" charset="0"/>
                <a:cs typeface="Times New Roman" pitchFamily="18" charset="0"/>
              </a:rPr>
              <a:t>FI-6R:</a:t>
            </a:r>
            <a:r>
              <a:rPr lang="en-US" altLang="en-US" sz="1300">
                <a:latin typeface="Bookman Old Style" pitchFamily="18" charset="0"/>
                <a:cs typeface="Times New Roman" pitchFamily="18" charset="0"/>
              </a:rPr>
              <a:t>	Transfer to a TDCJ rehabilitation program, then release to parole only after program completion and no earlier than 6 months from a specified date</a:t>
            </a:r>
          </a:p>
        </p:txBody>
      </p:sp>
      <p:sp>
        <p:nvSpPr>
          <p:cNvPr id="433156" name="Rectangle 4"/>
          <p:cNvSpPr>
            <a:spLocks noChangeArrowheads="1"/>
          </p:cNvSpPr>
          <p:nvPr/>
        </p:nvSpPr>
        <p:spPr bwMode="auto">
          <a:xfrm>
            <a:off x="4697413" y="1573213"/>
            <a:ext cx="4122737"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marL="730250" indent="-730250">
              <a:buChar char="•"/>
              <a:tabLst>
                <a:tab pos="1544638" algn="l"/>
              </a:tabLst>
              <a:defRPr sz="3200">
                <a:solidFill>
                  <a:schemeClr val="tx1"/>
                </a:solidFill>
                <a:latin typeface="Times New Roman" pitchFamily="18" charset="0"/>
              </a:defRPr>
            </a:lvl1pPr>
            <a:lvl2pPr marL="1533525" indent="-285750">
              <a:buChar char="–"/>
              <a:tabLst>
                <a:tab pos="1544638" algn="l"/>
              </a:tabLst>
              <a:defRPr sz="2800">
                <a:solidFill>
                  <a:schemeClr val="tx1"/>
                </a:solidFill>
                <a:latin typeface="Times New Roman" pitchFamily="18" charset="0"/>
              </a:defRPr>
            </a:lvl2pPr>
            <a:lvl3pPr marL="1876425" indent="-228600">
              <a:buChar char="•"/>
              <a:tabLst>
                <a:tab pos="1544638" algn="l"/>
              </a:tabLst>
              <a:defRPr sz="2400">
                <a:solidFill>
                  <a:schemeClr val="tx1"/>
                </a:solidFill>
                <a:latin typeface="Times New Roman" pitchFamily="18" charset="0"/>
              </a:defRPr>
            </a:lvl3pPr>
            <a:lvl4pPr marL="2219325" indent="-228600">
              <a:buChar char="–"/>
              <a:tabLst>
                <a:tab pos="1544638" algn="l"/>
              </a:tabLst>
              <a:defRPr sz="2000">
                <a:solidFill>
                  <a:schemeClr val="tx1"/>
                </a:solidFill>
                <a:latin typeface="Times New Roman" pitchFamily="18" charset="0"/>
              </a:defRPr>
            </a:lvl4pPr>
            <a:lvl5pPr marL="2562225" indent="-228600">
              <a:buChar char="»"/>
              <a:tabLst>
                <a:tab pos="1544638" algn="l"/>
              </a:tabLst>
              <a:defRPr sz="2000">
                <a:solidFill>
                  <a:schemeClr val="tx1"/>
                </a:solidFill>
                <a:latin typeface="Times New Roman" pitchFamily="18" charset="0"/>
              </a:defRPr>
            </a:lvl5pPr>
            <a:lvl6pPr marL="3019425" indent="-228600" eaLnBrk="0" fontAlgn="base" hangingPunct="0">
              <a:spcBef>
                <a:spcPct val="20000"/>
              </a:spcBef>
              <a:spcAft>
                <a:spcPct val="0"/>
              </a:spcAft>
              <a:buChar char="»"/>
              <a:tabLst>
                <a:tab pos="1544638" algn="l"/>
              </a:tabLst>
              <a:defRPr sz="2000">
                <a:solidFill>
                  <a:schemeClr val="tx1"/>
                </a:solidFill>
                <a:latin typeface="Times New Roman" pitchFamily="18" charset="0"/>
              </a:defRPr>
            </a:lvl6pPr>
            <a:lvl7pPr marL="3476625" indent="-228600" eaLnBrk="0" fontAlgn="base" hangingPunct="0">
              <a:spcBef>
                <a:spcPct val="20000"/>
              </a:spcBef>
              <a:spcAft>
                <a:spcPct val="0"/>
              </a:spcAft>
              <a:buChar char="»"/>
              <a:tabLst>
                <a:tab pos="1544638" algn="l"/>
              </a:tabLst>
              <a:defRPr sz="2000">
                <a:solidFill>
                  <a:schemeClr val="tx1"/>
                </a:solidFill>
                <a:latin typeface="Times New Roman" pitchFamily="18" charset="0"/>
              </a:defRPr>
            </a:lvl7pPr>
            <a:lvl8pPr marL="3933825" indent="-228600" eaLnBrk="0" fontAlgn="base" hangingPunct="0">
              <a:spcBef>
                <a:spcPct val="20000"/>
              </a:spcBef>
              <a:spcAft>
                <a:spcPct val="0"/>
              </a:spcAft>
              <a:buChar char="»"/>
              <a:tabLst>
                <a:tab pos="1544638" algn="l"/>
              </a:tabLst>
              <a:defRPr sz="2000">
                <a:solidFill>
                  <a:schemeClr val="tx1"/>
                </a:solidFill>
                <a:latin typeface="Times New Roman" pitchFamily="18" charset="0"/>
              </a:defRPr>
            </a:lvl8pPr>
            <a:lvl9pPr marL="4391025" indent="-228600" eaLnBrk="0" fontAlgn="base" hangingPunct="0">
              <a:spcBef>
                <a:spcPct val="20000"/>
              </a:spcBef>
              <a:spcAft>
                <a:spcPct val="0"/>
              </a:spcAft>
              <a:buChar char="»"/>
              <a:tabLst>
                <a:tab pos="1544638" algn="l"/>
              </a:tabLst>
              <a:defRPr sz="2000">
                <a:solidFill>
                  <a:schemeClr val="tx1"/>
                </a:solidFill>
                <a:latin typeface="Times New Roman" pitchFamily="18" charset="0"/>
              </a:defRPr>
            </a:lvl9pPr>
          </a:lstStyle>
          <a:p>
            <a:pPr algn="just">
              <a:spcBef>
                <a:spcPct val="0"/>
              </a:spcBef>
              <a:spcAft>
                <a:spcPct val="35000"/>
              </a:spcAft>
              <a:buClr>
                <a:schemeClr val="tx1"/>
              </a:buClr>
              <a:buSzPct val="80000"/>
              <a:buFont typeface="Wingdings" pitchFamily="2" charset="2"/>
              <a:buNone/>
            </a:pPr>
            <a:r>
              <a:rPr lang="en-US" altLang="en-US" sz="1300" b="1">
                <a:latin typeface="Bookman Old Style" pitchFamily="18" charset="0"/>
                <a:cs typeface="Times New Roman" pitchFamily="18" charset="0"/>
              </a:rPr>
              <a:t>FI-7R:</a:t>
            </a:r>
            <a:r>
              <a:rPr lang="en-US" altLang="en-US" sz="1300">
                <a:latin typeface="Bookman Old Style" pitchFamily="18" charset="0"/>
                <a:cs typeface="Times New Roman" pitchFamily="18" charset="0"/>
              </a:rPr>
              <a:t>	Transfer to the Serious and Violent Offender Reentry Initiative (SVORI) program, then release to parole only after program completion and no earlier than 7 months from a specified date</a:t>
            </a:r>
          </a:p>
          <a:p>
            <a:pPr algn="just">
              <a:spcBef>
                <a:spcPct val="0"/>
              </a:spcBef>
              <a:spcAft>
                <a:spcPct val="35000"/>
              </a:spcAft>
              <a:buClr>
                <a:schemeClr val="tx1"/>
              </a:buClr>
              <a:buSzPct val="80000"/>
              <a:buFont typeface="Wingdings" pitchFamily="2" charset="2"/>
              <a:buNone/>
            </a:pPr>
            <a:r>
              <a:rPr lang="en-US" altLang="en-US" sz="1300" b="1">
                <a:latin typeface="Bookman Old Style" pitchFamily="18" charset="0"/>
                <a:cs typeface="Times New Roman" pitchFamily="18" charset="0"/>
              </a:rPr>
              <a:t>FI-9R:</a:t>
            </a:r>
            <a:r>
              <a:rPr lang="en-US" altLang="en-US" sz="1300">
                <a:latin typeface="Bookman Old Style" pitchFamily="18" charset="0"/>
                <a:cs typeface="Times New Roman" pitchFamily="18" charset="0"/>
              </a:rPr>
              <a:t>	</a:t>
            </a:r>
            <a:r>
              <a:rPr lang="en-US" altLang="en-US" sz="1300">
                <a:latin typeface="Bookman Old Style" pitchFamily="18" charset="0"/>
              </a:rPr>
              <a:t>Transfer to a TDCJ rehabilitation program. Release to parole only after program completion and not earlier than nine months from specified date. Such TDCJ program shall be the Sex Offender Treatment Program (SOTP) </a:t>
            </a:r>
          </a:p>
          <a:p>
            <a:pPr algn="just">
              <a:spcBef>
                <a:spcPct val="0"/>
              </a:spcBef>
              <a:spcAft>
                <a:spcPct val="35000"/>
              </a:spcAft>
              <a:buClr>
                <a:schemeClr val="tx1"/>
              </a:buClr>
              <a:buSzPct val="80000"/>
              <a:buFont typeface="Wingdings" pitchFamily="2" charset="2"/>
              <a:buNone/>
            </a:pPr>
            <a:r>
              <a:rPr lang="en-US" altLang="en-US" sz="1300" b="1">
                <a:latin typeface="Bookman Old Style" pitchFamily="18" charset="0"/>
                <a:cs typeface="Times New Roman" pitchFamily="18" charset="0"/>
              </a:rPr>
              <a:t>FI-18R:</a:t>
            </a:r>
            <a:r>
              <a:rPr lang="en-US" altLang="en-US" sz="1300">
                <a:latin typeface="Bookman Old Style" pitchFamily="18" charset="0"/>
                <a:cs typeface="Times New Roman" pitchFamily="18" charset="0"/>
              </a:rPr>
              <a:t>	Transfer to a TDCJ rehabilitation program, then release to parole only after program completion and no earlier than 18 months from a specified date</a:t>
            </a:r>
          </a:p>
          <a:p>
            <a:pPr algn="just">
              <a:spcBef>
                <a:spcPct val="0"/>
              </a:spcBef>
              <a:spcAft>
                <a:spcPct val="35000"/>
              </a:spcAft>
              <a:buClr>
                <a:schemeClr val="tx1"/>
              </a:buClr>
              <a:buSzPct val="80000"/>
              <a:buFont typeface="Wingdings" pitchFamily="2" charset="2"/>
              <a:buNone/>
            </a:pPr>
            <a:r>
              <a:rPr lang="en-US" altLang="en-US" sz="1300" b="1">
                <a:latin typeface="Bookman Old Style" pitchFamily="18" charset="0"/>
                <a:cs typeface="Times New Roman" pitchFamily="18" charset="0"/>
              </a:rPr>
              <a:t>NR:</a:t>
            </a:r>
            <a:r>
              <a:rPr lang="en-US" altLang="en-US" sz="1300">
                <a:latin typeface="Bookman Old Style" pitchFamily="18" charset="0"/>
                <a:cs typeface="Times New Roman" pitchFamily="18" charset="0"/>
              </a:rPr>
              <a:t>	Do not release, but set the next parole review month/year</a:t>
            </a:r>
          </a:p>
          <a:p>
            <a:pPr algn="just">
              <a:spcBef>
                <a:spcPct val="0"/>
              </a:spcBef>
              <a:spcAft>
                <a:spcPct val="35000"/>
              </a:spcAft>
              <a:buClr>
                <a:schemeClr val="tx1"/>
              </a:buClr>
              <a:buSzPct val="80000"/>
              <a:buFont typeface="Wingdings" pitchFamily="2" charset="2"/>
              <a:buNone/>
            </a:pPr>
            <a:r>
              <a:rPr lang="en-US" altLang="en-US" sz="1300" b="1">
                <a:latin typeface="Bookman Old Style" pitchFamily="18" charset="0"/>
                <a:cs typeface="Times New Roman" pitchFamily="18" charset="0"/>
              </a:rPr>
              <a:t>SA:</a:t>
            </a:r>
            <a:r>
              <a:rPr lang="en-US" altLang="en-US" sz="1300">
                <a:latin typeface="Bookman Old Style" pitchFamily="18" charset="0"/>
                <a:cs typeface="Times New Roman" pitchFamily="18" charset="0"/>
              </a:rPr>
              <a:t>	Require the offender to serve all his sentence</a:t>
            </a:r>
          </a:p>
        </p:txBody>
      </p:sp>
      <p:sp>
        <p:nvSpPr>
          <p:cNvPr id="433157" name="WordArt 5"/>
          <p:cNvSpPr>
            <a:spLocks noChangeArrowheads="1" noChangeShapeType="1" noTextEdit="1"/>
          </p:cNvSpPr>
          <p:nvPr/>
        </p:nvSpPr>
        <p:spPr bwMode="auto">
          <a:xfrm>
            <a:off x="2266950" y="219075"/>
            <a:ext cx="4629150"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man Old Style"/>
              </a:rPr>
              <a:t>VOTING OPTIONS</a:t>
            </a:r>
          </a:p>
        </p:txBody>
      </p:sp>
      <p:sp>
        <p:nvSpPr>
          <p:cNvPr id="433159" name="Line 7"/>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33160" name="Picture 8"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3161" name="Text Box 9"/>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a:t>
            </a:r>
          </a:p>
        </p:txBody>
      </p:sp>
      <p:sp>
        <p:nvSpPr>
          <p:cNvPr id="433162" name="Text Box 10"/>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32 of 42</a:t>
            </a:r>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0" y="488950"/>
            <a:ext cx="9144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buClrTx/>
              <a:buFontTx/>
              <a:buNone/>
            </a:pPr>
            <a:r>
              <a:rPr lang="en-US" altLang="en-US" sz="2800" b="1" i="1">
                <a:latin typeface="Book Antiqua" pitchFamily="18" charset="0"/>
              </a:rPr>
              <a:t>PAROLE CONSIDERATIONS</a:t>
            </a:r>
          </a:p>
          <a:p>
            <a:pPr algn="ctr" eaLnBrk="1" hangingPunct="1">
              <a:spcBef>
                <a:spcPct val="0"/>
              </a:spcBef>
              <a:buClrTx/>
              <a:buFontTx/>
              <a:buNone/>
            </a:pPr>
            <a:r>
              <a:rPr lang="en-US" altLang="en-US" sz="2800" b="1" i="1">
                <a:latin typeface="Book Antiqua" pitchFamily="18" charset="0"/>
              </a:rPr>
              <a:t>FY 2012 YTD</a:t>
            </a:r>
          </a:p>
        </p:txBody>
      </p:sp>
      <p:sp>
        <p:nvSpPr>
          <p:cNvPr id="423939" name="Line 3"/>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23940" name="Picture 4"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2" name="Text Box 6"/>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23946" name="Text Box 10"/>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33 of 42</a:t>
            </a:r>
          </a:p>
        </p:txBody>
      </p:sp>
      <p:pic>
        <p:nvPicPr>
          <p:cNvPr id="423951" name="Picture 15"/>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1225550" y="1257300"/>
            <a:ext cx="6161088" cy="47894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7" name="Rectangle 9"/>
          <p:cNvSpPr>
            <a:spLocks noChangeArrowheads="1"/>
          </p:cNvSpPr>
          <p:nvPr/>
        </p:nvSpPr>
        <p:spPr bwMode="auto">
          <a:xfrm>
            <a:off x="0" y="488950"/>
            <a:ext cx="9144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buClrTx/>
              <a:buFontTx/>
              <a:buNone/>
            </a:pPr>
            <a:r>
              <a:rPr lang="en-US" altLang="en-US" sz="2800" b="1" i="1">
                <a:latin typeface="Book Antiqua" pitchFamily="18" charset="0"/>
              </a:rPr>
              <a:t>PAROLE CONSIDERATIONS</a:t>
            </a:r>
          </a:p>
          <a:p>
            <a:pPr algn="ctr" eaLnBrk="1" hangingPunct="1">
              <a:spcBef>
                <a:spcPct val="0"/>
              </a:spcBef>
              <a:buClrTx/>
              <a:buFontTx/>
              <a:buNone/>
            </a:pPr>
            <a:r>
              <a:rPr lang="en-US" altLang="en-US" sz="2800" b="1" i="1">
                <a:latin typeface="Book Antiqua" pitchFamily="18" charset="0"/>
              </a:rPr>
              <a:t>FY 1999 - FY 2011</a:t>
            </a:r>
          </a:p>
        </p:txBody>
      </p:sp>
      <p:sp>
        <p:nvSpPr>
          <p:cNvPr id="326675" name="Line 19"/>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26676" name="Picture 20"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682" name="Text Box 26"/>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326683" name="Text Box 27"/>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34 of 42</a:t>
            </a:r>
          </a:p>
        </p:txBody>
      </p:sp>
      <p:pic>
        <p:nvPicPr>
          <p:cNvPr id="326687" name="Picture 31"/>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284163" y="1882775"/>
            <a:ext cx="8529637" cy="37877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ChangeArrowheads="1"/>
          </p:cNvSpPr>
          <p:nvPr/>
        </p:nvSpPr>
        <p:spPr bwMode="auto">
          <a:xfrm>
            <a:off x="0" y="488950"/>
            <a:ext cx="9144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buClrTx/>
              <a:buFontTx/>
              <a:buNone/>
            </a:pPr>
            <a:r>
              <a:rPr lang="en-US" altLang="en-US" sz="2500" b="1" i="1">
                <a:latin typeface="Book Antiqua" pitchFamily="18" charset="0"/>
              </a:rPr>
              <a:t>DISCRETIONARY MANDATORY CONSIDERATIONS</a:t>
            </a:r>
          </a:p>
          <a:p>
            <a:pPr algn="ctr" eaLnBrk="1" hangingPunct="1">
              <a:spcBef>
                <a:spcPct val="0"/>
              </a:spcBef>
              <a:buClrTx/>
              <a:buFontTx/>
              <a:buNone/>
            </a:pPr>
            <a:r>
              <a:rPr lang="en-US" altLang="en-US" sz="2500" b="1" i="1">
                <a:latin typeface="Book Antiqua" pitchFamily="18" charset="0"/>
              </a:rPr>
              <a:t>FY 2012 YTD</a:t>
            </a:r>
            <a:endParaRPr lang="en-US" altLang="en-US" sz="2800" b="1" i="1">
              <a:latin typeface="Book Antiqua" pitchFamily="18" charset="0"/>
            </a:endParaRPr>
          </a:p>
        </p:txBody>
      </p:sp>
      <p:sp>
        <p:nvSpPr>
          <p:cNvPr id="425987" name="Line 3"/>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25988" name="Picture 4"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5990" name="Text Box 6"/>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25994" name="Text Box 10"/>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35 of 42</a:t>
            </a:r>
          </a:p>
        </p:txBody>
      </p:sp>
      <p:pic>
        <p:nvPicPr>
          <p:cNvPr id="426000" name="Picture 16"/>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839788" y="1514475"/>
            <a:ext cx="7229475" cy="44704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1" name="Rectangle 9"/>
          <p:cNvSpPr>
            <a:spLocks noChangeArrowheads="1"/>
          </p:cNvSpPr>
          <p:nvPr/>
        </p:nvSpPr>
        <p:spPr bwMode="auto">
          <a:xfrm>
            <a:off x="0" y="488950"/>
            <a:ext cx="9144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buClrTx/>
              <a:buFontTx/>
              <a:buNone/>
            </a:pPr>
            <a:r>
              <a:rPr lang="en-US" altLang="en-US" sz="2500" b="1" i="1">
                <a:latin typeface="Book Antiqua" pitchFamily="18" charset="0"/>
              </a:rPr>
              <a:t>DISCRETIONARY MANDATORY CONSIDERATIONS</a:t>
            </a:r>
          </a:p>
          <a:p>
            <a:pPr algn="ctr" eaLnBrk="1" hangingPunct="1">
              <a:spcBef>
                <a:spcPct val="0"/>
              </a:spcBef>
              <a:buClrTx/>
              <a:buFontTx/>
              <a:buNone/>
            </a:pPr>
            <a:r>
              <a:rPr lang="en-US" altLang="en-US" sz="2500" b="1" i="1">
                <a:latin typeface="Book Antiqua" pitchFamily="18" charset="0"/>
              </a:rPr>
              <a:t>FY 2000 - FY 2011</a:t>
            </a:r>
            <a:endParaRPr lang="en-US" altLang="en-US" sz="2800" b="1" i="1">
              <a:latin typeface="Book Antiqua" pitchFamily="18" charset="0"/>
            </a:endParaRPr>
          </a:p>
        </p:txBody>
      </p:sp>
      <p:sp>
        <p:nvSpPr>
          <p:cNvPr id="243737" name="Line 25"/>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43738" name="Picture 26"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742" name="Text Box 30"/>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243743" name="Text Box 31"/>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36 of 42</a:t>
            </a:r>
          </a:p>
        </p:txBody>
      </p:sp>
      <p:pic>
        <p:nvPicPr>
          <p:cNvPr id="243745" name="Picture 33"/>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409575" y="1687513"/>
            <a:ext cx="8450263" cy="40449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ChangeArrowheads="1"/>
          </p:cNvSpPr>
          <p:nvPr/>
        </p:nvSpPr>
        <p:spPr bwMode="auto">
          <a:xfrm>
            <a:off x="0" y="488950"/>
            <a:ext cx="9144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buClrTx/>
              <a:buFontTx/>
              <a:buNone/>
            </a:pPr>
            <a:r>
              <a:rPr lang="en-US" altLang="en-US" sz="2500" b="1" i="1">
                <a:latin typeface="Book Antiqua" pitchFamily="18" charset="0"/>
              </a:rPr>
              <a:t>CUMULATIVE DECISIONS WITH REVOCATION TYPE</a:t>
            </a:r>
          </a:p>
          <a:p>
            <a:pPr algn="ctr" eaLnBrk="1" hangingPunct="1">
              <a:spcBef>
                <a:spcPct val="0"/>
              </a:spcBef>
              <a:buClrTx/>
              <a:buFontTx/>
              <a:buNone/>
            </a:pPr>
            <a:r>
              <a:rPr lang="en-US" altLang="en-US" sz="2500" b="1" i="1">
                <a:latin typeface="Book Antiqua" pitchFamily="18" charset="0"/>
              </a:rPr>
              <a:t>FY 2012 YTD thru FEBRUARY</a:t>
            </a:r>
          </a:p>
        </p:txBody>
      </p:sp>
      <p:sp>
        <p:nvSpPr>
          <p:cNvPr id="428038" name="Text Box 6"/>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28049" name="Control 17"/>
          <p:cNvSpPr>
            <a:spLocks noRot="1" noChangeArrowheads="1" noChangeShapeType="1" noTextEdit="1"/>
          </p:cNvSpPr>
          <p:nvPr/>
        </p:nvSpPr>
        <p:spPr bwMode="auto">
          <a:xfrm>
            <a:off x="576263" y="-6738938"/>
            <a:ext cx="10515600" cy="6918326"/>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
                <a:noFill/>
                <a:miter lim="800000"/>
                <a:headEnd/>
                <a:tailEnd/>
              </a14:hiddenLine>
            </a:ext>
          </a:extLst>
        </p:spPr>
        <p:txBody>
          <a:bodyPr/>
          <a:lstStyle/>
          <a:p>
            <a:endParaRPr lang="en-US"/>
          </a:p>
        </p:txBody>
      </p:sp>
      <p:sp>
        <p:nvSpPr>
          <p:cNvPr id="428048" name="Control 16"/>
          <p:cNvSpPr>
            <a:spLocks noRot="1" noChangeArrowheads="1" noChangeShapeType="1" noTextEdit="1"/>
          </p:cNvSpPr>
          <p:nvPr/>
        </p:nvSpPr>
        <p:spPr bwMode="auto">
          <a:xfrm>
            <a:off x="-1892300" y="-7119938"/>
            <a:ext cx="6438900" cy="34131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
                <a:noFill/>
                <a:miter lim="800000"/>
                <a:headEnd/>
                <a:tailEnd/>
              </a14:hiddenLine>
            </a:ext>
          </a:extLst>
        </p:spPr>
        <p:txBody>
          <a:bodyPr/>
          <a:lstStyle/>
          <a:p>
            <a:endParaRPr lang="en-US"/>
          </a:p>
        </p:txBody>
      </p:sp>
      <p:graphicFrame>
        <p:nvGraphicFramePr>
          <p:cNvPr id="430439" name="Group 1383"/>
          <p:cNvGraphicFramePr>
            <a:graphicFrameLocks noGrp="1"/>
          </p:cNvGraphicFramePr>
          <p:nvPr/>
        </p:nvGraphicFramePr>
        <p:xfrm>
          <a:off x="-1938338" y="-7180263"/>
          <a:ext cx="182563" cy="517525"/>
        </p:xfrm>
        <a:graphic>
          <a:graphicData uri="http://schemas.openxmlformats.org/drawingml/2006/table">
            <a:tbl>
              <a:tblPr/>
              <a:tblGrid>
                <a:gridCol w="208280"/>
              </a:tblGrid>
              <a:tr h="198438">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430449" name="Text Box 1393"/>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37 of 42</a:t>
            </a:r>
          </a:p>
        </p:txBody>
      </p:sp>
      <p:pic>
        <p:nvPicPr>
          <p:cNvPr id="430458" name="Picture 140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542925" y="1236663"/>
            <a:ext cx="7723188" cy="51943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8036" name="Line 4"/>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28037" name="Picture 5" descr="star_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33" name="Picture 10265"/>
          <p:cNvPicPr>
            <a:picLocks noGrp="1" noChangeAspect="1" noChangeArrowheads="1"/>
          </p:cNvPicPr>
          <p:nvPr>
            <p:ph/>
          </p:nvPr>
        </p:nvPicPr>
        <p:blipFill>
          <a:blip r:embed="rId3">
            <a:extLst>
              <a:ext uri="{28A0092B-C50C-407E-A947-70E740481C1C}">
                <a14:useLocalDpi xmlns:a14="http://schemas.microsoft.com/office/drawing/2010/main" val="0"/>
              </a:ext>
            </a:extLst>
          </a:blip>
          <a:srcRect l="9703" r="3799"/>
          <a:stretch>
            <a:fillRect/>
          </a:stretch>
        </p:blipFill>
        <p:spPr bwMode="auto">
          <a:xfrm>
            <a:off x="885825" y="1281113"/>
            <a:ext cx="7464425" cy="51181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796" name="Rectangle 9220"/>
          <p:cNvSpPr>
            <a:spLocks noChangeArrowheads="1"/>
          </p:cNvSpPr>
          <p:nvPr/>
        </p:nvSpPr>
        <p:spPr bwMode="auto">
          <a:xfrm>
            <a:off x="0" y="488950"/>
            <a:ext cx="9144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buClrTx/>
              <a:buFontTx/>
              <a:buNone/>
            </a:pPr>
            <a:r>
              <a:rPr lang="en-US" altLang="en-US" sz="2500" b="1" i="1">
                <a:latin typeface="Book Antiqua" pitchFamily="18" charset="0"/>
              </a:rPr>
              <a:t>CUMULATIVE DECISIONS WITH REVOCATION TYPE</a:t>
            </a:r>
          </a:p>
          <a:p>
            <a:pPr algn="ctr" eaLnBrk="1" hangingPunct="1">
              <a:spcBef>
                <a:spcPct val="0"/>
              </a:spcBef>
              <a:buClrTx/>
              <a:buFontTx/>
              <a:buNone/>
            </a:pPr>
            <a:r>
              <a:rPr lang="en-US" altLang="en-US" sz="2500" b="1" i="1">
                <a:latin typeface="Book Antiqua" pitchFamily="18" charset="0"/>
              </a:rPr>
              <a:t>FY 2011</a:t>
            </a:r>
          </a:p>
        </p:txBody>
      </p:sp>
      <p:sp>
        <p:nvSpPr>
          <p:cNvPr id="375824" name="Line 10256"/>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75825" name="Picture 10257" descr="star_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5830" name="Text Box 10262"/>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375831" name="Text Box 10263"/>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38 of 42</a:t>
            </a:r>
          </a:p>
        </p:txBody>
      </p:sp>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Line 2"/>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1107" name="Rectangle 3"/>
          <p:cNvSpPr>
            <a:spLocks noChangeArrowheads="1"/>
          </p:cNvSpPr>
          <p:nvPr/>
        </p:nvSpPr>
        <p:spPr bwMode="auto">
          <a:xfrm>
            <a:off x="0" y="488950"/>
            <a:ext cx="9144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buClrTx/>
              <a:buFontTx/>
              <a:buNone/>
            </a:pPr>
            <a:r>
              <a:rPr lang="en-US" altLang="en-US" sz="2500" b="1" i="1">
                <a:latin typeface="Book Antiqua" pitchFamily="18" charset="0"/>
              </a:rPr>
              <a:t>EXECUTIVE CLEMENCY ACTIVITY</a:t>
            </a:r>
          </a:p>
          <a:p>
            <a:pPr algn="ctr" eaLnBrk="1" hangingPunct="1">
              <a:spcBef>
                <a:spcPct val="0"/>
              </a:spcBef>
              <a:buClrTx/>
              <a:buFontTx/>
              <a:buNone/>
            </a:pPr>
            <a:r>
              <a:rPr lang="en-US" altLang="en-US" sz="2500" b="1" i="1">
                <a:latin typeface="Book Antiqua" pitchFamily="18" charset="0"/>
              </a:rPr>
              <a:t>FY 2012 thru FEBRUARY</a:t>
            </a:r>
          </a:p>
        </p:txBody>
      </p:sp>
      <p:pic>
        <p:nvPicPr>
          <p:cNvPr id="431108" name="Picture 4"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1110" name="Text Box 6"/>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31111" name="Text Box 7"/>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39 of 42</a:t>
            </a:r>
          </a:p>
        </p:txBody>
      </p:sp>
      <p:pic>
        <p:nvPicPr>
          <p:cNvPr id="431141" name="Picture 37"/>
          <p:cNvPicPr>
            <a:picLocks noGrp="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228600" y="1479550"/>
            <a:ext cx="8720138" cy="46894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WordArt 2"/>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STATISTICS</a:t>
            </a:r>
          </a:p>
        </p:txBody>
      </p:sp>
      <p:sp>
        <p:nvSpPr>
          <p:cNvPr id="459779" name="Rectangle 3"/>
          <p:cNvSpPr>
            <a:spLocks noChangeArrowheads="1"/>
          </p:cNvSpPr>
          <p:nvPr/>
        </p:nvSpPr>
        <p:spPr bwMode="auto">
          <a:xfrm>
            <a:off x="793750" y="1093788"/>
            <a:ext cx="7662863" cy="48768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459780" name="Rectangle 4"/>
          <p:cNvSpPr>
            <a:spLocks noChangeArrowheads="1"/>
          </p:cNvSpPr>
          <p:nvPr/>
        </p:nvSpPr>
        <p:spPr bwMode="auto">
          <a:xfrm>
            <a:off x="1173163" y="1460500"/>
            <a:ext cx="67564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SzPct val="105000"/>
              <a:buFont typeface="Wingdings" pitchFamily="2" charset="2"/>
              <a:buChar char="«"/>
            </a:pPr>
            <a:r>
              <a:rPr lang="en-US" altLang="en-US">
                <a:solidFill>
                  <a:srgbClr val="000000"/>
                </a:solidFill>
                <a:latin typeface="Book Antiqua" pitchFamily="18" charset="0"/>
              </a:rPr>
              <a:t>Process and maintain statistical information the reflects the activities of the board:</a:t>
            </a:r>
          </a:p>
          <a:p>
            <a:pPr lvl="2">
              <a:spcBef>
                <a:spcPct val="50000"/>
              </a:spcBef>
              <a:buClr>
                <a:srgbClr val="00256E"/>
              </a:buClr>
              <a:buSzPct val="105000"/>
            </a:pPr>
            <a:r>
              <a:rPr lang="en-US" altLang="en-US">
                <a:solidFill>
                  <a:srgbClr val="000000"/>
                </a:solidFill>
                <a:latin typeface="Book Antiqua" pitchFamily="18" charset="0"/>
              </a:rPr>
              <a:t>Cases Voted:  Parole and DMS</a:t>
            </a:r>
          </a:p>
          <a:p>
            <a:pPr lvl="2">
              <a:spcBef>
                <a:spcPct val="50000"/>
              </a:spcBef>
              <a:buClr>
                <a:srgbClr val="00256E"/>
              </a:buClr>
              <a:buSzPct val="105000"/>
            </a:pPr>
            <a:r>
              <a:rPr lang="en-US" altLang="en-US">
                <a:solidFill>
                  <a:srgbClr val="000000"/>
                </a:solidFill>
                <a:latin typeface="Book Antiqua" pitchFamily="18" charset="0"/>
              </a:rPr>
              <a:t>Cases Approved / Denied</a:t>
            </a:r>
          </a:p>
          <a:p>
            <a:pPr lvl="2">
              <a:spcBef>
                <a:spcPct val="50000"/>
              </a:spcBef>
              <a:buClr>
                <a:srgbClr val="00256E"/>
              </a:buClr>
              <a:buSzPct val="105000"/>
            </a:pPr>
            <a:r>
              <a:rPr lang="en-US" altLang="en-US">
                <a:solidFill>
                  <a:srgbClr val="000000"/>
                </a:solidFill>
                <a:latin typeface="Book Antiqua" pitchFamily="18" charset="0"/>
              </a:rPr>
              <a:t>Interviews held</a:t>
            </a:r>
          </a:p>
          <a:p>
            <a:pPr lvl="2">
              <a:spcBef>
                <a:spcPct val="50000"/>
              </a:spcBef>
              <a:buClr>
                <a:srgbClr val="00256E"/>
              </a:buClr>
              <a:buSzPct val="105000"/>
            </a:pPr>
            <a:r>
              <a:rPr lang="en-US" altLang="en-US">
                <a:solidFill>
                  <a:srgbClr val="000000"/>
                </a:solidFill>
                <a:latin typeface="Book Antiqua" pitchFamily="18" charset="0"/>
              </a:rPr>
              <a:t>Revocation Hearings Held / Results</a:t>
            </a:r>
          </a:p>
          <a:p>
            <a:pPr lvl="2">
              <a:spcBef>
                <a:spcPct val="50000"/>
              </a:spcBef>
              <a:buClr>
                <a:srgbClr val="00256E"/>
              </a:buClr>
              <a:buSzPct val="105000"/>
            </a:pPr>
            <a:r>
              <a:rPr lang="en-US" altLang="en-US">
                <a:solidFill>
                  <a:srgbClr val="000000"/>
                </a:solidFill>
                <a:latin typeface="Book Antiqua" pitchFamily="18" charset="0"/>
              </a:rPr>
              <a:t>Travel</a:t>
            </a:r>
          </a:p>
        </p:txBody>
      </p:sp>
      <p:sp>
        <p:nvSpPr>
          <p:cNvPr id="459781" name="Line 5"/>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59782" name="Picture 6" descr="star_grey"/>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6153150"/>
            <a:ext cx="387350" cy="3730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9783" name="Text Box 7"/>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59785" name="Text Box 9"/>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4 of 42</a:t>
            </a:r>
          </a:p>
        </p:txBody>
      </p:sp>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687" name="Line 351"/>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8338" name="Rectangle 2"/>
          <p:cNvSpPr>
            <a:spLocks noChangeArrowheads="1"/>
          </p:cNvSpPr>
          <p:nvPr/>
        </p:nvSpPr>
        <p:spPr bwMode="auto">
          <a:xfrm>
            <a:off x="0" y="488950"/>
            <a:ext cx="91440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buClrTx/>
              <a:buFontTx/>
              <a:buNone/>
            </a:pPr>
            <a:r>
              <a:rPr lang="en-US" altLang="en-US" sz="2500" b="1" i="1">
                <a:latin typeface="Book Antiqua" pitchFamily="18" charset="0"/>
              </a:rPr>
              <a:t>EXECUTIVE CLEMENCY ACTIVITY</a:t>
            </a:r>
          </a:p>
          <a:p>
            <a:pPr algn="ctr" eaLnBrk="1" hangingPunct="1">
              <a:spcBef>
                <a:spcPct val="0"/>
              </a:spcBef>
              <a:buClrTx/>
              <a:buFontTx/>
              <a:buNone/>
            </a:pPr>
            <a:r>
              <a:rPr lang="en-US" altLang="en-US" sz="2500" b="1" i="1">
                <a:latin typeface="Book Antiqua" pitchFamily="18" charset="0"/>
              </a:rPr>
              <a:t>FY 2011</a:t>
            </a:r>
          </a:p>
        </p:txBody>
      </p:sp>
      <p:pic>
        <p:nvPicPr>
          <p:cNvPr id="398342" name="Picture 6"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686" name="Text Box 350"/>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398688" name="Text Box 352"/>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40 of 42</a:t>
            </a:r>
          </a:p>
        </p:txBody>
      </p:sp>
      <p:pic>
        <p:nvPicPr>
          <p:cNvPr id="398711" name="Picture 375"/>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bwMode="auto">
          <a:xfrm>
            <a:off x="215900" y="1492250"/>
            <a:ext cx="8724900" cy="46894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712" name="Line 376"/>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98713" name="Picture 377"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715" name="Line 379"/>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98716" name="Picture 380"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8719" name="Line 383"/>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98720" name="Picture 384"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Text Box 4"/>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41 of 42</a:t>
            </a:r>
          </a:p>
        </p:txBody>
      </p:sp>
      <p:sp>
        <p:nvSpPr>
          <p:cNvPr id="494597" name="Text Box 5"/>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graphicFrame>
        <p:nvGraphicFramePr>
          <p:cNvPr id="494654" name="Group 62"/>
          <p:cNvGraphicFramePr>
            <a:graphicFrameLocks noGrp="1"/>
          </p:cNvGraphicFramePr>
          <p:nvPr>
            <p:ph/>
          </p:nvPr>
        </p:nvGraphicFramePr>
        <p:xfrm>
          <a:off x="457200" y="477838"/>
          <a:ext cx="8229600" cy="5510212"/>
        </p:xfrm>
        <a:graphic>
          <a:graphicData uri="http://schemas.openxmlformats.org/drawingml/2006/table">
            <a:tbl>
              <a:tblPr/>
              <a:tblGrid>
                <a:gridCol w="2743200"/>
                <a:gridCol w="2743200"/>
                <a:gridCol w="2743200"/>
              </a:tblGrid>
              <a:tr h="2674938">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Amarillo Board Office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5809 S. Western, Ste. 237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Amarillo, TX 79110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806-359-7656</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0"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James LaFavers</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0" u="none" strike="noStrike" cap="none" normalizeH="0" baseline="0" smtClean="0">
                          <a:ln>
                            <a:noFill/>
                          </a:ln>
                          <a:solidFill>
                            <a:srgbClr val="000099"/>
                          </a:solidFill>
                          <a:effectLst/>
                          <a:latin typeface="Book Antiqua" pitchFamily="18" charset="0"/>
                        </a:rPr>
                        <a:t> </a:t>
                      </a:r>
                      <a:r>
                        <a:rPr kumimoji="0" lang="en-US" altLang="en-US" sz="1200" b="0" i="1" u="none" strike="noStrike" cap="none" normalizeH="0" baseline="0" smtClean="0">
                          <a:ln>
                            <a:noFill/>
                          </a:ln>
                          <a:solidFill>
                            <a:srgbClr val="000099"/>
                          </a:solidFill>
                          <a:effectLst/>
                          <a:latin typeface="Book Antiqua" pitchFamily="18" charset="0"/>
                        </a:rPr>
                        <a:t>Board Member</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Marsha S. Moberley</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Charles A. Shipman</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p>
                  </a:txBody>
                  <a:tcPr horzOverflow="overflow">
                    <a:lnL w="57150" cap="flat" cmpd="sng" algn="ctr">
                      <a:solidFill>
                        <a:srgbClr val="000099"/>
                      </a:solidFill>
                      <a:prstDash val="solid"/>
                      <a:round/>
                      <a:headEnd type="none" w="med" len="med"/>
                      <a:tailEnd type="none" w="med" len="med"/>
                    </a:lnL>
                    <a:lnR w="57150" cap="flat" cmpd="sng" algn="ctr">
                      <a:solidFill>
                        <a:srgbClr val="000099"/>
                      </a:solidFill>
                      <a:prstDash val="solid"/>
                      <a:round/>
                      <a:headEnd type="none" w="med" len="med"/>
                      <a:tailEnd type="none" w="med" len="med"/>
                    </a:lnR>
                    <a:lnT w="57150" cap="flat" cmpd="sng" algn="ctr">
                      <a:solidFill>
                        <a:srgbClr val="000099"/>
                      </a:solidFill>
                      <a:prstDash val="solid"/>
                      <a:round/>
                      <a:headEnd type="none" w="med" len="med"/>
                      <a:tailEnd type="none" w="med" len="med"/>
                    </a:lnT>
                    <a:lnB w="57150" cap="flat" cmpd="sng" algn="ctr">
                      <a:solidFill>
                        <a:srgbClr val="000099"/>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Angleton Board Office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1212 N. Velasco, Ste. 201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Angleton, TX 77515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979-849-3031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Conrith Davis</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Board Member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Lynn Ruzicka</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r>
                        <a:rPr kumimoji="0" lang="en-US" altLang="en-US" sz="1200" b="1"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Federico Rangel</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r>
                        <a:rPr kumimoji="0" lang="en-US" altLang="en-US" sz="1200" b="0" i="0" u="none" strike="noStrike" cap="none" normalizeH="0" baseline="0" smtClean="0">
                          <a:ln>
                            <a:noFill/>
                          </a:ln>
                          <a:solidFill>
                            <a:srgbClr val="000099"/>
                          </a:solidFill>
                          <a:effectLst/>
                          <a:latin typeface="Book Antiqua" pitchFamily="18" charset="0"/>
                        </a:rPr>
                        <a:t> </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w="57150" cap="flat" cmpd="sng" algn="ctr">
                      <a:solidFill>
                        <a:srgbClr val="000099"/>
                      </a:solidFill>
                      <a:prstDash val="solid"/>
                      <a:round/>
                      <a:headEnd type="none" w="med" len="med"/>
                      <a:tailEnd type="none" w="med" len="med"/>
                    </a:lnL>
                    <a:lnR w="57150" cap="flat" cmpd="sng" algn="ctr">
                      <a:solidFill>
                        <a:srgbClr val="000099"/>
                      </a:solidFill>
                      <a:prstDash val="solid"/>
                      <a:round/>
                      <a:headEnd type="none" w="med" len="med"/>
                      <a:tailEnd type="none" w="med" len="med"/>
                    </a:lnR>
                    <a:lnT w="57150" cap="flat" cmpd="sng" algn="ctr">
                      <a:solidFill>
                        <a:srgbClr val="000099"/>
                      </a:solidFill>
                      <a:prstDash val="solid"/>
                      <a:round/>
                      <a:headEnd type="none" w="med" len="med"/>
                      <a:tailEnd type="none" w="med" len="med"/>
                    </a:lnT>
                    <a:lnB w="57150" cap="flat" cmpd="sng" algn="ctr">
                      <a:solidFill>
                        <a:srgbClr val="000099"/>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Gatesville Board Office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3408 S. State Hwy. 36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Gatesville, TX 76528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254-865-8870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David G. Gutierrez</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Board Member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Elvis Hightower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Trenton Marshall</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w="57150" cap="flat" cmpd="sng" algn="ctr">
                      <a:solidFill>
                        <a:srgbClr val="000099"/>
                      </a:solidFill>
                      <a:prstDash val="solid"/>
                      <a:round/>
                      <a:headEnd type="none" w="med" len="med"/>
                      <a:tailEnd type="none" w="med" len="med"/>
                    </a:lnL>
                    <a:lnR w="57150" cap="flat" cmpd="sng" algn="ctr">
                      <a:solidFill>
                        <a:srgbClr val="000099"/>
                      </a:solidFill>
                      <a:prstDash val="solid"/>
                      <a:round/>
                      <a:headEnd type="none" w="med" len="med"/>
                      <a:tailEnd type="none" w="med" len="med"/>
                    </a:lnR>
                    <a:lnT w="57150" cap="flat" cmpd="sng" algn="ctr">
                      <a:solidFill>
                        <a:srgbClr val="000099"/>
                      </a:solidFill>
                      <a:prstDash val="solid"/>
                      <a:round/>
                      <a:headEnd type="none" w="med" len="med"/>
                      <a:tailEnd type="none" w="med" len="med"/>
                    </a:lnT>
                    <a:lnB w="57150" cap="flat" cmpd="sng" algn="ctr">
                      <a:solidFill>
                        <a:srgbClr val="000099"/>
                      </a:solidFill>
                      <a:prstDash val="solid"/>
                      <a:round/>
                      <a:headEnd type="none" w="med" len="med"/>
                      <a:tailEnd type="none" w="med" len="med"/>
                    </a:lnB>
                    <a:lnTlToBr>
                      <a:noFill/>
                    </a:lnTlToBr>
                    <a:lnBlToTr>
                      <a:noFill/>
                    </a:lnBlToTr>
                    <a:noFill/>
                  </a:tcPr>
                </a:tc>
              </a:tr>
              <a:tr h="2835275">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Huntsville Board Office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1300 11th St., Ste. 520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Huntsville, TX 77342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936-291-2161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Thomas Leeper</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Board Member</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Roy (Tony) Garcia</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Pamela Freeman</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r>
                        <a:rPr kumimoji="0" lang="en-US" altLang="en-US" sz="1200" b="0" i="0" u="none" strike="noStrike" cap="none" normalizeH="0" baseline="0" smtClean="0">
                          <a:ln>
                            <a:noFill/>
                          </a:ln>
                          <a:solidFill>
                            <a:srgbClr val="000099"/>
                          </a:solidFill>
                          <a:effectLst/>
                          <a:latin typeface="Book Antiqua" pitchFamily="18" charset="0"/>
                        </a:rPr>
                        <a:t> </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w="57150" cap="flat" cmpd="sng" algn="ctr">
                      <a:solidFill>
                        <a:srgbClr val="000099"/>
                      </a:solidFill>
                      <a:prstDash val="solid"/>
                      <a:round/>
                      <a:headEnd type="none" w="med" len="med"/>
                      <a:tailEnd type="none" w="med" len="med"/>
                    </a:lnL>
                    <a:lnR w="57150" cap="flat" cmpd="sng" algn="ctr">
                      <a:solidFill>
                        <a:srgbClr val="000099"/>
                      </a:solidFill>
                      <a:prstDash val="solid"/>
                      <a:round/>
                      <a:headEnd type="none" w="med" len="med"/>
                      <a:tailEnd type="none" w="med" len="med"/>
                    </a:lnR>
                    <a:lnT w="57150" cap="flat" cmpd="sng" algn="ctr">
                      <a:solidFill>
                        <a:srgbClr val="000099"/>
                      </a:solidFill>
                      <a:prstDash val="solid"/>
                      <a:round/>
                      <a:headEnd type="none" w="med" len="med"/>
                      <a:tailEnd type="none" w="med" len="med"/>
                    </a:lnT>
                    <a:lnB w="57150" cap="flat" cmpd="sng" algn="ctr">
                      <a:solidFill>
                        <a:srgbClr val="000099"/>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Palestine Board Office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133 E. Reagan Street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Palestine, TX 75801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903-723-1068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Michelle Skyrme</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Board Member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Troy Fox</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James Hensarling</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r>
                        <a:rPr kumimoji="0" lang="en-US" altLang="en-US" sz="1200" b="0" i="0" u="none" strike="noStrike" cap="none" normalizeH="0" baseline="0" smtClean="0">
                          <a:ln>
                            <a:noFill/>
                          </a:ln>
                          <a:solidFill>
                            <a:srgbClr val="000099"/>
                          </a:solidFill>
                          <a:effectLst/>
                          <a:latin typeface="Book Antiqua" pitchFamily="18" charset="0"/>
                        </a:rPr>
                        <a:t> </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w="57150" cap="flat" cmpd="sng" algn="ctr">
                      <a:solidFill>
                        <a:srgbClr val="000099"/>
                      </a:solidFill>
                      <a:prstDash val="solid"/>
                      <a:round/>
                      <a:headEnd type="none" w="med" len="med"/>
                      <a:tailEnd type="none" w="med" len="med"/>
                    </a:lnL>
                    <a:lnR w="57150" cap="flat" cmpd="sng" algn="ctr">
                      <a:solidFill>
                        <a:srgbClr val="000099"/>
                      </a:solidFill>
                      <a:prstDash val="solid"/>
                      <a:round/>
                      <a:headEnd type="none" w="med" len="med"/>
                      <a:tailEnd type="none" w="med" len="med"/>
                    </a:lnR>
                    <a:lnT w="57150" cap="flat" cmpd="sng" algn="ctr">
                      <a:solidFill>
                        <a:srgbClr val="000099"/>
                      </a:solidFill>
                      <a:prstDash val="solid"/>
                      <a:round/>
                      <a:headEnd type="none" w="med" len="med"/>
                      <a:tailEnd type="none" w="med" len="med"/>
                    </a:lnT>
                    <a:lnB w="57150" cap="flat" cmpd="sng" algn="ctr">
                      <a:solidFill>
                        <a:srgbClr val="000099"/>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itchFamily="18" charset="0"/>
                        </a:defRPr>
                      </a:lvl1pPr>
                      <a:lvl2pPr>
                        <a:defRPr sz="2400">
                          <a:solidFill>
                            <a:schemeClr val="tx1"/>
                          </a:solidFill>
                          <a:latin typeface="Times New Roman" pitchFamily="18" charset="0"/>
                        </a:defRPr>
                      </a:lvl2pPr>
                      <a:lvl3pPr>
                        <a:defRPr sz="2000">
                          <a:solidFill>
                            <a:schemeClr val="tx1"/>
                          </a:solidFill>
                          <a:latin typeface="Times New Roman" pitchFamily="18" charset="0"/>
                        </a:defRPr>
                      </a:lvl3pPr>
                      <a:lvl4pPr>
                        <a:defRPr>
                          <a:solidFill>
                            <a:schemeClr val="tx1"/>
                          </a:solidFill>
                          <a:latin typeface="Times New Roman" pitchFamily="18" charset="0"/>
                        </a:defRPr>
                      </a:lvl4pPr>
                      <a:lvl5pPr>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1"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San Antonio Board Office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2902 N. E. Loop 410, Ste. 206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San Antonio, TX 78218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210-564-3721</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endParaRPr kumimoji="0" lang="en-US" altLang="en-US" sz="1200" b="0" i="0" u="none" strike="noStrike" cap="none" normalizeH="0" baseline="0" smtClean="0">
                        <a:ln>
                          <a:noFill/>
                        </a:ln>
                        <a:solidFill>
                          <a:srgbClr val="000099"/>
                        </a:solidFill>
                        <a:effectLst/>
                        <a:latin typeface="Book Antiqua" pitchFamily="18" charset="0"/>
                      </a:endParaRP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Juanita Gonzalez</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Board Member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James Kiel, Jr.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1" fontAlgn="base" latinLnBrk="0" hangingPunct="1">
                        <a:lnSpc>
                          <a:spcPct val="100000"/>
                        </a:lnSpc>
                        <a:spcBef>
                          <a:spcPct val="0"/>
                        </a:spcBef>
                        <a:spcAft>
                          <a:spcPct val="0"/>
                        </a:spcAft>
                        <a:buClr>
                          <a:schemeClr val="tx2"/>
                        </a:buClr>
                        <a:buSzPct val="95000"/>
                        <a:buFont typeface="Wingdings" pitchFamily="2" charset="2"/>
                        <a:buNone/>
                        <a:tabLst/>
                      </a:pPr>
                      <a:r>
                        <a:rPr kumimoji="0" lang="en-US" altLang="en-US" sz="1200" b="1" i="0" u="none" strike="noStrike" cap="none" normalizeH="0" baseline="0" smtClean="0">
                          <a:ln>
                            <a:noFill/>
                          </a:ln>
                          <a:solidFill>
                            <a:srgbClr val="000099"/>
                          </a:solidFill>
                          <a:effectLst/>
                          <a:latin typeface="Book Antiqua" pitchFamily="18" charset="0"/>
                        </a:rPr>
                        <a:t>Charles Speier</a:t>
                      </a:r>
                      <a:r>
                        <a:rPr kumimoji="0" lang="en-US" altLang="en-US" sz="1200" b="0" i="0" u="none" strike="noStrike" cap="none" normalizeH="0" baseline="0" smtClean="0">
                          <a:ln>
                            <a:noFill/>
                          </a:ln>
                          <a:solidFill>
                            <a:srgbClr val="000099"/>
                          </a:solidFill>
                          <a:effectLst/>
                          <a:latin typeface="Book Antiqua" pitchFamily="18" charset="0"/>
                        </a:rPr>
                        <a:t> </a:t>
                      </a:r>
                    </a:p>
                    <a:p>
                      <a:pPr marL="0" marR="0" lvl="0" indent="0" algn="ctr" defTabSz="914400" rtl="0" eaLnBrk="0" fontAlgn="base" latinLnBrk="0" hangingPunct="0">
                        <a:lnSpc>
                          <a:spcPct val="100000"/>
                        </a:lnSpc>
                        <a:spcBef>
                          <a:spcPct val="0"/>
                        </a:spcBef>
                        <a:spcAft>
                          <a:spcPct val="0"/>
                        </a:spcAft>
                        <a:buClr>
                          <a:srgbClr val="800000"/>
                        </a:buClr>
                        <a:buSzTx/>
                        <a:buFont typeface="Wingdings" pitchFamily="2" charset="2"/>
                        <a:buNone/>
                        <a:tabLst/>
                      </a:pPr>
                      <a:r>
                        <a:rPr kumimoji="0" lang="en-US" altLang="en-US" sz="1200" b="0" i="1" u="none" strike="noStrike" cap="none" normalizeH="0" baseline="0" smtClean="0">
                          <a:ln>
                            <a:noFill/>
                          </a:ln>
                          <a:solidFill>
                            <a:srgbClr val="000099"/>
                          </a:solidFill>
                          <a:effectLst/>
                          <a:latin typeface="Book Antiqua" pitchFamily="18" charset="0"/>
                        </a:rPr>
                        <a:t>Parole Commissioner</a:t>
                      </a:r>
                      <a:endParaRPr kumimoji="0" lang="en-US" altLang="en-US" sz="2800" b="0" i="0" u="none" strike="noStrike" cap="none" normalizeH="0" baseline="0" smtClean="0">
                        <a:ln>
                          <a:noFill/>
                        </a:ln>
                        <a:solidFill>
                          <a:schemeClr val="tx1"/>
                        </a:solidFill>
                        <a:effectLst/>
                        <a:latin typeface="Times New Roman" pitchFamily="18" charset="0"/>
                      </a:endParaRPr>
                    </a:p>
                  </a:txBody>
                  <a:tcPr horzOverflow="overflow">
                    <a:lnL w="57150" cap="flat" cmpd="sng" algn="ctr">
                      <a:solidFill>
                        <a:srgbClr val="000099"/>
                      </a:solidFill>
                      <a:prstDash val="solid"/>
                      <a:round/>
                      <a:headEnd type="none" w="med" len="med"/>
                      <a:tailEnd type="none" w="med" len="med"/>
                    </a:lnL>
                    <a:lnR w="57150" cap="flat" cmpd="sng" algn="ctr">
                      <a:solidFill>
                        <a:srgbClr val="000099"/>
                      </a:solidFill>
                      <a:prstDash val="solid"/>
                      <a:round/>
                      <a:headEnd type="none" w="med" len="med"/>
                      <a:tailEnd type="none" w="med" len="med"/>
                    </a:lnR>
                    <a:lnT w="57150" cap="flat" cmpd="sng" algn="ctr">
                      <a:solidFill>
                        <a:srgbClr val="000099"/>
                      </a:solidFill>
                      <a:prstDash val="solid"/>
                      <a:round/>
                      <a:headEnd type="none" w="med" len="med"/>
                      <a:tailEnd type="none" w="med" len="med"/>
                    </a:lnT>
                    <a:lnB w="57150"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494655" name="Line 63"/>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94606" name="Picture 14" descr="star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663"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1" name="Text Box 9"/>
          <p:cNvSpPr txBox="1">
            <a:spLocks noChangeArrowheads="1"/>
          </p:cNvSpPr>
          <p:nvPr/>
        </p:nvSpPr>
        <p:spPr bwMode="auto">
          <a:xfrm>
            <a:off x="0" y="550863"/>
            <a:ext cx="9144000" cy="584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0"/>
              </a:spcBef>
              <a:buFont typeface="Wingdings" pitchFamily="2" charset="2"/>
              <a:buNone/>
            </a:pPr>
            <a:r>
              <a:rPr lang="en-US" altLang="en-US" sz="3800" b="1">
                <a:latin typeface="Book Antiqua" pitchFamily="18" charset="0"/>
              </a:rPr>
              <a:t>Texas Board of</a:t>
            </a:r>
          </a:p>
          <a:p>
            <a:pPr algn="ctr">
              <a:spcBef>
                <a:spcPct val="0"/>
              </a:spcBef>
              <a:buFont typeface="Wingdings" pitchFamily="2" charset="2"/>
              <a:buNone/>
            </a:pPr>
            <a:r>
              <a:rPr lang="en-US" altLang="en-US" sz="3800" b="1">
                <a:latin typeface="Book Antiqua" pitchFamily="18" charset="0"/>
              </a:rPr>
              <a:t>Pardons and Paroles</a:t>
            </a:r>
          </a:p>
          <a:p>
            <a:pPr algn="ctr">
              <a:spcBef>
                <a:spcPct val="0"/>
              </a:spcBef>
              <a:buFont typeface="Wingdings" pitchFamily="2" charset="2"/>
              <a:buNone/>
            </a:pPr>
            <a:endParaRPr lang="en-US" altLang="en-US" sz="3800" b="1">
              <a:latin typeface="Book Antiqua" pitchFamily="18" charset="0"/>
            </a:endParaRPr>
          </a:p>
          <a:p>
            <a:pPr algn="ctr">
              <a:spcBef>
                <a:spcPct val="0"/>
              </a:spcBef>
              <a:buClrTx/>
              <a:buFontTx/>
              <a:buNone/>
            </a:pPr>
            <a:endParaRPr lang="en-US" altLang="en-US" sz="2400" b="1">
              <a:latin typeface="Book Antiqua" pitchFamily="18" charset="0"/>
            </a:endParaRPr>
          </a:p>
          <a:p>
            <a:pPr algn="ctr">
              <a:spcBef>
                <a:spcPct val="0"/>
              </a:spcBef>
              <a:buClrTx/>
              <a:buFontTx/>
              <a:buNone/>
            </a:pPr>
            <a:endParaRPr lang="en-US" altLang="en-US" sz="2400" b="1">
              <a:latin typeface="Book Antiqua" pitchFamily="18" charset="0"/>
            </a:endParaRPr>
          </a:p>
          <a:p>
            <a:pPr algn="ctr">
              <a:spcBef>
                <a:spcPct val="0"/>
              </a:spcBef>
              <a:buClrTx/>
              <a:buFontTx/>
              <a:buNone/>
            </a:pPr>
            <a:endParaRPr lang="en-US" altLang="en-US" sz="2400" b="1">
              <a:latin typeface="Book Antiqua" pitchFamily="18" charset="0"/>
            </a:endParaRPr>
          </a:p>
          <a:p>
            <a:pPr algn="ctr">
              <a:spcBef>
                <a:spcPct val="0"/>
              </a:spcBef>
              <a:buClrTx/>
              <a:buFontTx/>
              <a:buNone/>
            </a:pPr>
            <a:endParaRPr lang="en-US" altLang="en-US" sz="2400" b="1">
              <a:latin typeface="Book Antiqua" pitchFamily="18" charset="0"/>
            </a:endParaRPr>
          </a:p>
          <a:p>
            <a:pPr algn="ctr">
              <a:spcBef>
                <a:spcPct val="0"/>
              </a:spcBef>
              <a:buClrTx/>
              <a:buFontTx/>
              <a:buNone/>
            </a:pPr>
            <a:endParaRPr lang="en-US" altLang="en-US" sz="2400" b="1">
              <a:latin typeface="Book Antiqua" pitchFamily="18" charset="0"/>
            </a:endParaRPr>
          </a:p>
          <a:p>
            <a:pPr algn="ctr">
              <a:spcBef>
                <a:spcPct val="0"/>
              </a:spcBef>
              <a:buClrTx/>
              <a:buFontTx/>
              <a:buNone/>
            </a:pPr>
            <a:r>
              <a:rPr lang="en-US" altLang="en-US" sz="2400" b="1">
                <a:latin typeface="Book Antiqua" pitchFamily="18" charset="0"/>
              </a:rPr>
              <a:t>P.O. Box 13401, Capitol Station</a:t>
            </a:r>
          </a:p>
          <a:p>
            <a:pPr algn="ctr">
              <a:spcBef>
                <a:spcPct val="0"/>
              </a:spcBef>
              <a:buClrTx/>
              <a:buFontTx/>
              <a:buNone/>
            </a:pPr>
            <a:r>
              <a:rPr lang="en-US" altLang="en-US" sz="2400" b="1">
                <a:latin typeface="Book Antiqua" pitchFamily="18" charset="0"/>
              </a:rPr>
              <a:t>Austin, TX 78711</a:t>
            </a:r>
          </a:p>
          <a:p>
            <a:pPr algn="ctr">
              <a:spcBef>
                <a:spcPct val="0"/>
              </a:spcBef>
              <a:buClrTx/>
              <a:buFontTx/>
              <a:buNone/>
            </a:pPr>
            <a:endParaRPr lang="en-US" altLang="en-US" sz="2400" b="1">
              <a:latin typeface="Book Antiqua" pitchFamily="18" charset="0"/>
            </a:endParaRPr>
          </a:p>
          <a:p>
            <a:pPr algn="ctr">
              <a:spcBef>
                <a:spcPct val="0"/>
              </a:spcBef>
              <a:buClrTx/>
              <a:buFontTx/>
              <a:buNone/>
            </a:pPr>
            <a:r>
              <a:rPr lang="en-US" altLang="en-US" sz="2400" b="1">
                <a:solidFill>
                  <a:srgbClr val="000099"/>
                </a:solidFill>
                <a:latin typeface="Book Antiqua" pitchFamily="18" charset="0"/>
              </a:rPr>
              <a:t>Website:  http://www.tdcj.state.tx.us/bpp/</a:t>
            </a:r>
          </a:p>
          <a:p>
            <a:pPr algn="ctr">
              <a:spcBef>
                <a:spcPct val="0"/>
              </a:spcBef>
              <a:buClrTx/>
              <a:buFontTx/>
              <a:buNone/>
            </a:pPr>
            <a:endParaRPr lang="en-US" altLang="en-US" sz="2400" b="1">
              <a:solidFill>
                <a:srgbClr val="000099"/>
              </a:solidFill>
              <a:latin typeface="Book Antiqua" pitchFamily="18" charset="0"/>
            </a:endParaRPr>
          </a:p>
          <a:p>
            <a:pPr algn="ctr">
              <a:spcBef>
                <a:spcPct val="0"/>
              </a:spcBef>
              <a:buClrTx/>
              <a:buFontTx/>
              <a:buNone/>
            </a:pPr>
            <a:r>
              <a:rPr lang="en-US" altLang="en-US" sz="2400" b="1">
                <a:solidFill>
                  <a:srgbClr val="000099"/>
                </a:solidFill>
                <a:latin typeface="Book Antiqua" pitchFamily="18" charset="0"/>
              </a:rPr>
              <a:t>Email:  </a:t>
            </a:r>
            <a:r>
              <a:rPr lang="en-US" altLang="en-US" sz="2400" b="1" u="sng">
                <a:solidFill>
                  <a:srgbClr val="000099"/>
                </a:solidFill>
                <a:latin typeface="Book Antiqua" pitchFamily="18" charset="0"/>
              </a:rPr>
              <a:t>bpp-pio@tdcj.state.tx.us</a:t>
            </a:r>
            <a:endParaRPr lang="en-US" altLang="en-US" sz="2800" b="1" u="sng">
              <a:solidFill>
                <a:srgbClr val="000099"/>
              </a:solidFill>
              <a:latin typeface="Book Antiqua" pitchFamily="18" charset="0"/>
            </a:endParaRPr>
          </a:p>
        </p:txBody>
      </p:sp>
      <p:pic>
        <p:nvPicPr>
          <p:cNvPr id="223242" name="Picture 10" descr="BPP Seal"/>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288" y="2097088"/>
            <a:ext cx="1714500" cy="1778000"/>
          </a:xfrm>
          <a:prstGeom prst="rect">
            <a:avLst/>
          </a:prstGeom>
          <a:noFill/>
          <a:extLst>
            <a:ext uri="{909E8E84-426E-40DD-AFC4-6F175D3DCCD1}">
              <a14:hiddenFill xmlns:a14="http://schemas.microsoft.com/office/drawing/2010/main">
                <a:solidFill>
                  <a:srgbClr val="FFFFFF"/>
                </a:solidFill>
              </a14:hiddenFill>
            </a:ext>
          </a:extLst>
        </p:spPr>
      </p:pic>
      <p:sp>
        <p:nvSpPr>
          <p:cNvPr id="223247" name="Line 15"/>
          <p:cNvSpPr>
            <a:spLocks noChangeShapeType="1"/>
          </p:cNvSpPr>
          <p:nvPr/>
        </p:nvSpPr>
        <p:spPr bwMode="auto">
          <a:xfrm>
            <a:off x="1450975" y="5834063"/>
            <a:ext cx="6343650" cy="0"/>
          </a:xfrm>
          <a:prstGeom prst="line">
            <a:avLst/>
          </a:prstGeom>
          <a:noFill/>
          <a:ln w="31750">
            <a:solidFill>
              <a:srgbClr val="00256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WordArt 2"/>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SPECIAL REVIEW</a:t>
            </a:r>
          </a:p>
        </p:txBody>
      </p:sp>
      <p:sp>
        <p:nvSpPr>
          <p:cNvPr id="457731" name="Rectangle 3"/>
          <p:cNvSpPr>
            <a:spLocks noChangeArrowheads="1"/>
          </p:cNvSpPr>
          <p:nvPr/>
        </p:nvSpPr>
        <p:spPr bwMode="auto">
          <a:xfrm>
            <a:off x="315913" y="993775"/>
            <a:ext cx="8531225" cy="5094288"/>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457732" name="Rectangle 4"/>
          <p:cNvSpPr>
            <a:spLocks noChangeArrowheads="1"/>
          </p:cNvSpPr>
          <p:nvPr/>
        </p:nvSpPr>
        <p:spPr bwMode="auto">
          <a:xfrm>
            <a:off x="431800" y="1227138"/>
            <a:ext cx="8310563" cy="476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0"/>
              </a:spcBef>
              <a:defRPr sz="2400">
                <a:solidFill>
                  <a:schemeClr val="tx1"/>
                </a:solidFill>
                <a:latin typeface="Times New Roman" pitchFamily="18" charset="0"/>
              </a:defRPr>
            </a:lvl1pPr>
            <a:lvl2pPr marL="1028700" indent="-457200">
              <a:spcBef>
                <a:spcPct val="0"/>
              </a:spcBef>
              <a:defRPr sz="2400">
                <a:solidFill>
                  <a:schemeClr val="tx1"/>
                </a:solidFill>
                <a:latin typeface="Times New Roman" pitchFamily="18" charset="0"/>
              </a:defRPr>
            </a:lvl2pPr>
            <a:lvl3pPr marL="1371600" indent="-457200">
              <a:spcBef>
                <a:spcPct val="0"/>
              </a:spcBef>
              <a:defRPr sz="2400">
                <a:solidFill>
                  <a:schemeClr val="tx1"/>
                </a:solidFill>
                <a:latin typeface="Times New Roman" pitchFamily="18" charset="0"/>
              </a:defRPr>
            </a:lvl3pPr>
            <a:lvl4pPr marL="1828800" indent="-457200">
              <a:spcBef>
                <a:spcPct val="0"/>
              </a:spcBef>
              <a:defRPr sz="2400">
                <a:solidFill>
                  <a:schemeClr val="tx1"/>
                </a:solidFill>
                <a:latin typeface="Times New Roman" pitchFamily="18" charset="0"/>
              </a:defRPr>
            </a:lvl4pPr>
            <a:lvl5pPr marL="2286000" indent="-457200">
              <a:spcBef>
                <a:spcPct val="0"/>
              </a:spcBef>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SzPct val="105000"/>
              <a:buFont typeface="Wingdings" pitchFamily="2" charset="2"/>
              <a:buChar char="«"/>
            </a:pPr>
            <a:r>
              <a:rPr lang="en-US" altLang="en-US" sz="1800">
                <a:solidFill>
                  <a:srgbClr val="000000"/>
                </a:solidFill>
                <a:latin typeface="Book Antiqua" pitchFamily="18" charset="0"/>
              </a:rPr>
              <a:t>Evaluate and process requests for Special Review that are received from an offender or his attorney. This process provides a mechanism for the board to consider a case prior to the next scheduled review, if specific criteria are met:</a:t>
            </a:r>
          </a:p>
          <a:p>
            <a:pPr lvl="1">
              <a:spcBef>
                <a:spcPct val="50000"/>
              </a:spcBef>
              <a:buClr>
                <a:srgbClr val="00256E"/>
              </a:buClr>
              <a:buSzPct val="105000"/>
              <a:buFont typeface="Wingdings" pitchFamily="2" charset="2"/>
              <a:buAutoNum type="alphaUcPeriod"/>
            </a:pPr>
            <a:r>
              <a:rPr lang="en-US" altLang="en-US" sz="1800">
                <a:solidFill>
                  <a:srgbClr val="000000"/>
                </a:solidFill>
                <a:latin typeface="Book Antiqua" pitchFamily="18" charset="0"/>
              </a:rPr>
              <a:t>Information not previously available:</a:t>
            </a:r>
          </a:p>
          <a:p>
            <a:pPr lvl="2">
              <a:lnSpc>
                <a:spcPct val="75000"/>
              </a:lnSpc>
              <a:spcBef>
                <a:spcPct val="50000"/>
              </a:spcBef>
              <a:buClr>
                <a:srgbClr val="00256E"/>
              </a:buClr>
              <a:buSzPct val="105000"/>
              <a:buFontTx/>
              <a:buChar char="•"/>
            </a:pPr>
            <a:r>
              <a:rPr lang="en-US" altLang="en-US" sz="1800">
                <a:solidFill>
                  <a:srgbClr val="000000"/>
                </a:solidFill>
                <a:latin typeface="Book Antiqua" pitchFamily="18" charset="0"/>
              </a:rPr>
              <a:t>Responses from trial officials or victims,</a:t>
            </a:r>
          </a:p>
          <a:p>
            <a:pPr lvl="2">
              <a:lnSpc>
                <a:spcPct val="75000"/>
              </a:lnSpc>
              <a:spcBef>
                <a:spcPct val="50000"/>
              </a:spcBef>
              <a:buClr>
                <a:srgbClr val="00256E"/>
              </a:buClr>
              <a:buSzPct val="105000"/>
              <a:buFontTx/>
              <a:buChar char="•"/>
            </a:pPr>
            <a:r>
              <a:rPr lang="en-US" altLang="en-US" sz="1800">
                <a:solidFill>
                  <a:srgbClr val="000000"/>
                </a:solidFill>
                <a:latin typeface="Book Antiqua" pitchFamily="18" charset="0"/>
              </a:rPr>
              <a:t>A change in an offender’s sentence and judgment, or</a:t>
            </a:r>
          </a:p>
          <a:p>
            <a:pPr lvl="2">
              <a:lnSpc>
                <a:spcPct val="75000"/>
              </a:lnSpc>
              <a:spcBef>
                <a:spcPct val="50000"/>
              </a:spcBef>
              <a:buClr>
                <a:srgbClr val="00256E"/>
              </a:buClr>
              <a:buSzPct val="105000"/>
              <a:buFontTx/>
              <a:buChar char="•"/>
            </a:pPr>
            <a:r>
              <a:rPr lang="en-US" altLang="en-US" sz="1800">
                <a:solidFill>
                  <a:srgbClr val="000000"/>
                </a:solidFill>
                <a:latin typeface="Book Antiqua" pitchFamily="18" charset="0"/>
              </a:rPr>
              <a:t>An allegation that the parole panel has committed an error of law or board rule</a:t>
            </a:r>
          </a:p>
          <a:p>
            <a:pPr lvl="1">
              <a:spcBef>
                <a:spcPct val="50000"/>
              </a:spcBef>
              <a:buClr>
                <a:srgbClr val="00256E"/>
              </a:buClr>
              <a:buSzPct val="105000"/>
              <a:buFontTx/>
              <a:buAutoNum type="alphaUcPeriod" startAt="2"/>
            </a:pPr>
            <a:r>
              <a:rPr lang="en-US" altLang="en-US" sz="1800">
                <a:solidFill>
                  <a:srgbClr val="000000"/>
                </a:solidFill>
                <a:latin typeface="Book Antiqua" pitchFamily="18" charset="0"/>
              </a:rPr>
              <a:t>A parole panel denied release to parole or mandatory supervision and at least one of the members who voted with the majority on that panel desires to have the decision reconsidered.</a:t>
            </a:r>
          </a:p>
          <a:p>
            <a:pPr lvl="1">
              <a:spcBef>
                <a:spcPct val="50000"/>
              </a:spcBef>
              <a:buClr>
                <a:srgbClr val="00256E"/>
              </a:buClr>
              <a:buSzPct val="105000"/>
              <a:buFontTx/>
              <a:buAutoNum type="alphaUcPeriod" startAt="2"/>
            </a:pPr>
            <a:r>
              <a:rPr lang="en-US" altLang="en-US" sz="1800">
                <a:solidFill>
                  <a:srgbClr val="000000"/>
                </a:solidFill>
                <a:latin typeface="Book Antiqua" pitchFamily="18" charset="0"/>
              </a:rPr>
              <a:t>If both members who voted with the majority are no longer active board members or commissioners, the presiding officer (chair) may place in Special Review.</a:t>
            </a:r>
          </a:p>
        </p:txBody>
      </p:sp>
      <p:sp>
        <p:nvSpPr>
          <p:cNvPr id="457733" name="Line 5"/>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57734" name="Picture 6" descr="star_grey"/>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6153150"/>
            <a:ext cx="387350" cy="3730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7735" name="Text Box 7"/>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57737" name="Text Box 9"/>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5 of 42</a:t>
            </a:r>
          </a:p>
        </p:txBody>
      </p:sp>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WordArt 2"/>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HEARINGS</a:t>
            </a:r>
          </a:p>
        </p:txBody>
      </p:sp>
      <p:sp>
        <p:nvSpPr>
          <p:cNvPr id="462851" name="Rectangle 3"/>
          <p:cNvSpPr>
            <a:spLocks noChangeArrowheads="1"/>
          </p:cNvSpPr>
          <p:nvPr/>
        </p:nvSpPr>
        <p:spPr bwMode="auto">
          <a:xfrm>
            <a:off x="793750" y="1093788"/>
            <a:ext cx="7662863" cy="48768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462852" name="Rectangle 4"/>
          <p:cNvSpPr>
            <a:spLocks noChangeArrowheads="1"/>
          </p:cNvSpPr>
          <p:nvPr/>
        </p:nvSpPr>
        <p:spPr bwMode="auto">
          <a:xfrm>
            <a:off x="1173163" y="1460500"/>
            <a:ext cx="6756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SzPct val="105000"/>
              <a:buFont typeface="Wingdings" pitchFamily="2" charset="2"/>
              <a:buChar char="«"/>
            </a:pPr>
            <a:r>
              <a:rPr lang="en-US" altLang="en-US">
                <a:solidFill>
                  <a:srgbClr val="000000"/>
                </a:solidFill>
                <a:latin typeface="Book Antiqua" pitchFamily="18" charset="0"/>
              </a:rPr>
              <a:t>Responsible for scheduling Preliminary and Revocation hearings on offenders being held at a county jail or TDCJ Unit for alleged violations of Parole or Mandatory Supervision.</a:t>
            </a:r>
          </a:p>
          <a:p>
            <a:pPr>
              <a:spcBef>
                <a:spcPct val="50000"/>
              </a:spcBef>
              <a:buClr>
                <a:srgbClr val="FF0000"/>
              </a:buClr>
              <a:buSzPct val="105000"/>
              <a:buFont typeface="Wingdings" pitchFamily="2" charset="2"/>
              <a:buChar char="«"/>
            </a:pPr>
            <a:r>
              <a:rPr lang="en-US" altLang="en-US">
                <a:solidFill>
                  <a:srgbClr val="000000"/>
                </a:solidFill>
                <a:latin typeface="Book Antiqua" pitchFamily="18" charset="0"/>
              </a:rPr>
              <a:t>The Texas Department of Criminal Justice – Parole Division is responsible for initiating the hearing process by contacting our Central Office to schedule the appropriate hearing.</a:t>
            </a:r>
          </a:p>
          <a:p>
            <a:pPr>
              <a:spcBef>
                <a:spcPct val="50000"/>
              </a:spcBef>
              <a:buClr>
                <a:srgbClr val="FF0000"/>
              </a:buClr>
              <a:buSzPct val="105000"/>
              <a:buFont typeface="Wingdings" pitchFamily="2" charset="2"/>
              <a:buChar char="«"/>
            </a:pPr>
            <a:r>
              <a:rPr lang="en-US" altLang="en-US">
                <a:solidFill>
                  <a:srgbClr val="000000"/>
                </a:solidFill>
                <a:latin typeface="Book Antiqua" pitchFamily="18" charset="0"/>
              </a:rPr>
              <a:t>Fiscal Year 2011 – There were 18,300 hearings scheduled statewide.</a:t>
            </a:r>
          </a:p>
        </p:txBody>
      </p:sp>
      <p:sp>
        <p:nvSpPr>
          <p:cNvPr id="462853" name="Line 5"/>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62854" name="Picture 6" descr="star_grey"/>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4400550" y="6153150"/>
            <a:ext cx="387350" cy="3730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2855" name="Text Box 7"/>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62857" name="Text Box 9"/>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6 of 42</a:t>
            </a:r>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1" name="Rectangle 3"/>
          <p:cNvSpPr>
            <a:spLocks noChangeArrowheads="1"/>
          </p:cNvSpPr>
          <p:nvPr/>
        </p:nvSpPr>
        <p:spPr bwMode="auto">
          <a:xfrm>
            <a:off x="793750" y="1093788"/>
            <a:ext cx="7662863" cy="48768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467972" name="Rectangle 4"/>
          <p:cNvSpPr>
            <a:spLocks noChangeArrowheads="1"/>
          </p:cNvSpPr>
          <p:nvPr/>
        </p:nvSpPr>
        <p:spPr bwMode="auto">
          <a:xfrm>
            <a:off x="1173163" y="1460500"/>
            <a:ext cx="67564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SzPct val="105000"/>
              <a:buFont typeface="Wingdings" pitchFamily="2" charset="2"/>
              <a:buChar char="«"/>
            </a:pPr>
            <a:r>
              <a:rPr lang="en-US" altLang="en-US" sz="2800">
                <a:solidFill>
                  <a:srgbClr val="000000"/>
                </a:solidFill>
                <a:latin typeface="Book Antiqua" pitchFamily="18" charset="0"/>
              </a:rPr>
              <a:t>Receive and process all open records requests</a:t>
            </a:r>
          </a:p>
          <a:p>
            <a:pPr>
              <a:spcBef>
                <a:spcPct val="50000"/>
              </a:spcBef>
              <a:buClr>
                <a:srgbClr val="FF0000"/>
              </a:buClr>
              <a:buSzPct val="105000"/>
              <a:buFont typeface="Wingdings" pitchFamily="2" charset="2"/>
              <a:buChar char="«"/>
            </a:pPr>
            <a:r>
              <a:rPr lang="en-US" altLang="en-US" sz="2800">
                <a:solidFill>
                  <a:srgbClr val="000000"/>
                </a:solidFill>
                <a:latin typeface="Book Antiqua" pitchFamily="18" charset="0"/>
              </a:rPr>
              <a:t>Receive, record, and respond to all complaints from the public concerning Board polices, procedures, and rules</a:t>
            </a:r>
          </a:p>
          <a:p>
            <a:pPr>
              <a:spcBef>
                <a:spcPct val="50000"/>
              </a:spcBef>
              <a:buClr>
                <a:srgbClr val="FF0000"/>
              </a:buClr>
              <a:buSzPct val="105000"/>
              <a:buFont typeface="Wingdings" pitchFamily="2" charset="2"/>
              <a:buChar char="«"/>
            </a:pPr>
            <a:r>
              <a:rPr lang="en-US" altLang="en-US" sz="2800">
                <a:solidFill>
                  <a:srgbClr val="000000"/>
                </a:solidFill>
                <a:latin typeface="Book Antiqua" pitchFamily="18" charset="0"/>
              </a:rPr>
              <a:t>Does not include responding to complaints concerning individual parole determinations or clemency recommendations</a:t>
            </a:r>
          </a:p>
        </p:txBody>
      </p:sp>
      <p:sp>
        <p:nvSpPr>
          <p:cNvPr id="467973" name="Line 5"/>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67974" name="Picture 6" descr="star_gre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4400550" y="6153150"/>
            <a:ext cx="387350" cy="3730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7975" name="Text Box 7"/>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67979" name="WordArt 11"/>
          <p:cNvSpPr>
            <a:spLocks noChangeArrowheads="1" noChangeShapeType="1" noTextEdit="1"/>
          </p:cNvSpPr>
          <p:nvPr/>
        </p:nvSpPr>
        <p:spPr bwMode="auto">
          <a:xfrm>
            <a:off x="1368425" y="319088"/>
            <a:ext cx="6416675" cy="7000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OPEN RECORDS / OMBUDSMAN</a:t>
            </a:r>
          </a:p>
        </p:txBody>
      </p:sp>
      <p:sp>
        <p:nvSpPr>
          <p:cNvPr id="467980" name="Text Box 12"/>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7 of 42</a:t>
            </a:r>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WordArt 2"/>
          <p:cNvSpPr>
            <a:spLocks noChangeArrowheads="1" noChangeShapeType="1" noTextEdit="1"/>
          </p:cNvSpPr>
          <p:nvPr/>
        </p:nvSpPr>
        <p:spPr bwMode="auto">
          <a:xfrm>
            <a:off x="2051050" y="319088"/>
            <a:ext cx="5038725" cy="511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buFont typeface="Wingdings" pitchFamily="2" charset="2"/>
              <a:buNone/>
            </a:pPr>
            <a:r>
              <a:rPr lang="en-US" sz="3600" kern="10">
                <a:ln w="9525">
                  <a:solidFill>
                    <a:srgbClr val="000000"/>
                  </a:solidFill>
                  <a:round/>
                  <a:headEnd/>
                  <a:tailEnd/>
                </a:ln>
                <a:solidFill>
                  <a:srgbClr val="0055FE"/>
                </a:solidFill>
                <a:latin typeface="Book Antiqua"/>
              </a:rPr>
              <a:t>OTHER</a:t>
            </a:r>
          </a:p>
        </p:txBody>
      </p:sp>
      <p:sp>
        <p:nvSpPr>
          <p:cNvPr id="465923" name="Rectangle 3"/>
          <p:cNvSpPr>
            <a:spLocks noChangeArrowheads="1"/>
          </p:cNvSpPr>
          <p:nvPr/>
        </p:nvSpPr>
        <p:spPr bwMode="auto">
          <a:xfrm>
            <a:off x="793750" y="1093788"/>
            <a:ext cx="7662863" cy="4876800"/>
          </a:xfrm>
          <a:prstGeom prst="rect">
            <a:avLst/>
          </a:prstGeom>
          <a:noFill/>
          <a:ln w="57150" cmpd="thickThin">
            <a:solidFill>
              <a:srgbClr val="333399"/>
            </a:solidFill>
            <a:miter lim="800000"/>
            <a:headEnd/>
            <a:tailEnd/>
          </a:ln>
          <a:effectLst>
            <a:prstShdw prst="shdw17" dist="17961" dir="2700000">
              <a:srgbClr val="333399">
                <a:gamma/>
                <a:shade val="60000"/>
                <a:invGamma/>
              </a:srgbClr>
            </a:prstShdw>
          </a:effectLst>
          <a:extLst>
            <a:ext uri="{909E8E84-426E-40DD-AFC4-6F175D3DCCD1}">
              <a14:hiddenFill xmlns:a14="http://schemas.microsoft.com/office/drawing/2010/main">
                <a:solidFill>
                  <a:srgbClr val="FFFFFF"/>
                </a:solidFill>
              </a14:hiddenFill>
            </a:ext>
          </a:extLst>
        </p:spPr>
        <p:txBody>
          <a:bodyPr wrap="none" anchor="ctr"/>
          <a:lstStyle/>
          <a:p>
            <a:pPr algn="ctr">
              <a:buFont typeface="Wingdings" pitchFamily="2" charset="2"/>
              <a:buNone/>
            </a:pPr>
            <a:endParaRPr lang="en-US" altLang="en-US"/>
          </a:p>
        </p:txBody>
      </p:sp>
      <p:sp>
        <p:nvSpPr>
          <p:cNvPr id="465924" name="Rectangle 4"/>
          <p:cNvSpPr>
            <a:spLocks noChangeArrowheads="1"/>
          </p:cNvSpPr>
          <p:nvPr/>
        </p:nvSpPr>
        <p:spPr bwMode="auto">
          <a:xfrm>
            <a:off x="1173163" y="1460500"/>
            <a:ext cx="675640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sz="2400">
                <a:solidFill>
                  <a:schemeClr val="tx1"/>
                </a:solidFill>
                <a:latin typeface="Times New Roman" pitchFamily="18" charset="0"/>
              </a:defRPr>
            </a:lvl1pPr>
            <a:lvl2pPr marL="571500">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rgbClr val="FF0000"/>
              </a:buClr>
              <a:buSzPct val="105000"/>
              <a:buFont typeface="Wingdings" pitchFamily="2" charset="2"/>
              <a:buChar char="«"/>
            </a:pPr>
            <a:r>
              <a:rPr lang="en-US" altLang="en-US" sz="2800">
                <a:solidFill>
                  <a:srgbClr val="000000"/>
                </a:solidFill>
                <a:latin typeface="Book Antiqua" pitchFamily="18" charset="0"/>
              </a:rPr>
              <a:t>Coordinate and post all Board Meetings and Workshops</a:t>
            </a:r>
          </a:p>
          <a:p>
            <a:pPr>
              <a:spcBef>
                <a:spcPct val="50000"/>
              </a:spcBef>
              <a:buClr>
                <a:srgbClr val="FF0000"/>
              </a:buClr>
              <a:buSzPct val="105000"/>
              <a:buFont typeface="Wingdings" pitchFamily="2" charset="2"/>
              <a:buChar char="«"/>
            </a:pPr>
            <a:r>
              <a:rPr lang="en-US" altLang="en-US" sz="2800">
                <a:solidFill>
                  <a:srgbClr val="000000"/>
                </a:solidFill>
                <a:latin typeface="Book Antiqua" pitchFamily="18" charset="0"/>
              </a:rPr>
              <a:t>Publications:  Annual Reports, Parole in Texas</a:t>
            </a:r>
          </a:p>
          <a:p>
            <a:pPr>
              <a:spcBef>
                <a:spcPct val="50000"/>
              </a:spcBef>
              <a:buClr>
                <a:srgbClr val="FF0000"/>
              </a:buClr>
              <a:buSzPct val="105000"/>
              <a:buFont typeface="Wingdings" pitchFamily="2" charset="2"/>
              <a:buChar char="«"/>
            </a:pPr>
            <a:r>
              <a:rPr lang="en-US" altLang="en-US" sz="2800">
                <a:solidFill>
                  <a:srgbClr val="000000"/>
                </a:solidFill>
                <a:latin typeface="Book Antiqua" pitchFamily="18" charset="0"/>
              </a:rPr>
              <a:t>Information Technology</a:t>
            </a:r>
          </a:p>
          <a:p>
            <a:pPr>
              <a:spcBef>
                <a:spcPct val="50000"/>
              </a:spcBef>
              <a:buClr>
                <a:srgbClr val="FF0000"/>
              </a:buClr>
              <a:buSzPct val="105000"/>
              <a:buFont typeface="Wingdings" pitchFamily="2" charset="2"/>
              <a:buChar char="«"/>
            </a:pPr>
            <a:r>
              <a:rPr lang="en-US" altLang="en-US" sz="2800">
                <a:solidFill>
                  <a:srgbClr val="000000"/>
                </a:solidFill>
                <a:latin typeface="Book Antiqua" pitchFamily="18" charset="0"/>
              </a:rPr>
              <a:t>Procurement</a:t>
            </a:r>
          </a:p>
          <a:p>
            <a:pPr>
              <a:spcBef>
                <a:spcPct val="50000"/>
              </a:spcBef>
              <a:buClr>
                <a:srgbClr val="FF0000"/>
              </a:buClr>
              <a:buSzPct val="105000"/>
              <a:buFont typeface="Wingdings" pitchFamily="2" charset="2"/>
              <a:buChar char="«"/>
            </a:pPr>
            <a:r>
              <a:rPr lang="en-US" altLang="en-US" sz="2800">
                <a:solidFill>
                  <a:srgbClr val="000000"/>
                </a:solidFill>
                <a:latin typeface="Book Antiqua" pitchFamily="18" charset="0"/>
              </a:rPr>
              <a:t>Training coordination for Board Members and Commissioners</a:t>
            </a:r>
          </a:p>
        </p:txBody>
      </p:sp>
      <p:grpSp>
        <p:nvGrpSpPr>
          <p:cNvPr id="465980" name="Group 60"/>
          <p:cNvGrpSpPr>
            <a:grpSpLocks/>
          </p:cNvGrpSpPr>
          <p:nvPr/>
        </p:nvGrpSpPr>
        <p:grpSpPr bwMode="auto">
          <a:xfrm>
            <a:off x="0" y="6138863"/>
            <a:ext cx="9144000" cy="719137"/>
            <a:chOff x="0" y="3867"/>
            <a:chExt cx="5760" cy="453"/>
          </a:xfrm>
        </p:grpSpPr>
        <p:sp>
          <p:nvSpPr>
            <p:cNvPr id="465981" name="Text Box 61"/>
            <p:cNvSpPr txBox="1">
              <a:spLocks noChangeArrowheads="1"/>
            </p:cNvSpPr>
            <p:nvPr/>
          </p:nvSpPr>
          <p:spPr bwMode="auto">
            <a:xfrm>
              <a:off x="4348" y="4076"/>
              <a:ext cx="1412"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8 of 42</a:t>
              </a:r>
            </a:p>
          </p:txBody>
        </p:sp>
        <p:sp>
          <p:nvSpPr>
            <p:cNvPr id="465982" name="Text Box 62"/>
            <p:cNvSpPr txBox="1">
              <a:spLocks noChangeArrowheads="1"/>
            </p:cNvSpPr>
            <p:nvPr/>
          </p:nvSpPr>
          <p:spPr bwMode="auto">
            <a:xfrm>
              <a:off x="0" y="4061"/>
              <a:ext cx="257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65983" name="Line 63"/>
            <p:cNvSpPr>
              <a:spLocks noChangeShapeType="1"/>
            </p:cNvSpPr>
            <p:nvPr/>
          </p:nvSpPr>
          <p:spPr bwMode="auto">
            <a:xfrm>
              <a:off x="0" y="4057"/>
              <a:ext cx="576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65984" name="Picture 64" descr="star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 y="3867"/>
              <a:ext cx="244"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ext Box 2"/>
          <p:cNvSpPr txBox="1">
            <a:spLocks noChangeArrowheads="1"/>
          </p:cNvSpPr>
          <p:nvPr/>
        </p:nvSpPr>
        <p:spPr bwMode="auto">
          <a:xfrm>
            <a:off x="6902450" y="6470650"/>
            <a:ext cx="22415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spcBef>
                <a:spcPct val="0"/>
              </a:spcBef>
              <a:buFont typeface="Wingdings" pitchFamily="2" charset="2"/>
              <a:buNone/>
            </a:pPr>
            <a:r>
              <a:rPr lang="en-US" altLang="en-US" sz="1000">
                <a:latin typeface="Palatino Linotype" pitchFamily="18" charset="0"/>
              </a:rPr>
              <a:t>9 of 42</a:t>
            </a:r>
          </a:p>
        </p:txBody>
      </p:sp>
      <p:sp>
        <p:nvSpPr>
          <p:cNvPr id="470019" name="Text Box 3"/>
          <p:cNvSpPr txBox="1">
            <a:spLocks noChangeArrowheads="1"/>
          </p:cNvSpPr>
          <p:nvPr/>
        </p:nvSpPr>
        <p:spPr bwMode="auto">
          <a:xfrm>
            <a:off x="0" y="6461125"/>
            <a:ext cx="4079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0"/>
              </a:spcBef>
              <a:buFont typeface="Wingdings" pitchFamily="2" charset="2"/>
              <a:buNone/>
            </a:pPr>
            <a:r>
              <a:rPr lang="en-US" altLang="en-US" sz="1000">
                <a:latin typeface="Bookman Old Style" pitchFamily="18" charset="0"/>
              </a:rPr>
              <a:t>Texas Board of Pardons and Paroles</a:t>
            </a:r>
          </a:p>
          <a:p>
            <a:pPr>
              <a:spcBef>
                <a:spcPct val="0"/>
              </a:spcBef>
              <a:buFont typeface="Wingdings" pitchFamily="2" charset="2"/>
              <a:buNone/>
            </a:pPr>
            <a:r>
              <a:rPr lang="en-US" altLang="en-US" sz="1000">
                <a:latin typeface="Bookman Old Style" pitchFamily="18" charset="0"/>
              </a:rPr>
              <a:t>PACT Conference </a:t>
            </a:r>
          </a:p>
        </p:txBody>
      </p:sp>
      <p:sp>
        <p:nvSpPr>
          <p:cNvPr id="470020" name="Line 4"/>
          <p:cNvSpPr>
            <a:spLocks noChangeShapeType="1"/>
          </p:cNvSpPr>
          <p:nvPr/>
        </p:nvSpPr>
        <p:spPr bwMode="auto">
          <a:xfrm>
            <a:off x="0" y="6454775"/>
            <a:ext cx="9144000" cy="0"/>
          </a:xfrm>
          <a:prstGeom prst="line">
            <a:avLst/>
          </a:prstGeom>
          <a:noFill/>
          <a:ln w="7620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470021" name="Picture 5" descr="star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6153150"/>
            <a:ext cx="387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0022" name="Rectangle 6"/>
          <p:cNvSpPr>
            <a:spLocks noChangeArrowheads="1"/>
          </p:cNvSpPr>
          <p:nvPr/>
        </p:nvSpPr>
        <p:spPr bwMode="auto">
          <a:xfrm>
            <a:off x="544513" y="630238"/>
            <a:ext cx="8053387" cy="5103812"/>
          </a:xfrm>
          <a:prstGeom prst="rect">
            <a:avLst/>
          </a:prstGeom>
          <a:noFill/>
          <a:ln w="57150" cmpd="thickThin">
            <a:solidFill>
              <a:srgbClr val="333399"/>
            </a:solidFill>
            <a:miter lim="800000"/>
            <a:headEnd type="none" w="sm" len="sm"/>
            <a:tailEnd type="none" w="sm" len="sm"/>
          </a:ln>
          <a:effectLst/>
          <a:extLst>
            <a:ext uri="{909E8E84-426E-40DD-AFC4-6F175D3DCCD1}">
              <a14:hiddenFill xmlns:a14="http://schemas.microsoft.com/office/drawing/2010/main">
                <a:solidFill>
                  <a:srgbClr val="0000CC">
                    <a:alpha val="64999"/>
                  </a:srgbClr>
                </a:solidFill>
              </a14:hiddenFill>
            </a:ext>
            <a:ext uri="{AF507438-7753-43E0-B8FC-AC1667EBCBE1}">
              <a14:hiddenEffects xmlns:a14="http://schemas.microsoft.com/office/drawing/2010/main">
                <a:effectLst>
                  <a:outerShdw dist="17961" dir="13500000" algn="ctr" rotWithShape="0">
                    <a:srgbClr val="333399">
                      <a:gamma/>
                      <a:shade val="60000"/>
                      <a:invGamma/>
                    </a:srgbClr>
                  </a:outerShdw>
                </a:effectLst>
              </a14:hiddenEffects>
            </a:ext>
          </a:extLst>
        </p:spPr>
        <p:txBody>
          <a:bodyPr anchor="ctr"/>
          <a:lstStyle/>
          <a:p>
            <a:pPr algn="ctr" eaLnBrk="1" hangingPunct="1">
              <a:spcBef>
                <a:spcPct val="0"/>
              </a:spcBef>
              <a:buClr>
                <a:schemeClr val="tx2"/>
              </a:buClr>
              <a:buSzPct val="95000"/>
              <a:buFont typeface="Wingdings" pitchFamily="2" charset="2"/>
              <a:buNone/>
            </a:pPr>
            <a:r>
              <a:rPr lang="en-US" altLang="en-US" sz="4000">
                <a:solidFill>
                  <a:srgbClr val="800000"/>
                </a:solidFill>
                <a:latin typeface="Monotype Corsiva" pitchFamily="66" charset="0"/>
              </a:rPr>
              <a:t>Timothy McDonnell </a:t>
            </a:r>
          </a:p>
          <a:p>
            <a:pPr algn="ctr" eaLnBrk="1" hangingPunct="1">
              <a:spcBef>
                <a:spcPct val="0"/>
              </a:spcBef>
              <a:buClr>
                <a:schemeClr val="tx2"/>
              </a:buClr>
              <a:buSzPct val="95000"/>
              <a:buFont typeface="Wingdings" pitchFamily="2" charset="2"/>
              <a:buNone/>
            </a:pPr>
            <a:r>
              <a:rPr lang="en-US" altLang="en-US" sz="2800">
                <a:solidFill>
                  <a:srgbClr val="800000"/>
                </a:solidFill>
                <a:latin typeface="Monotype Corsiva" pitchFamily="66" charset="0"/>
              </a:rPr>
              <a:t>Board Administrator</a:t>
            </a:r>
            <a:r>
              <a:rPr lang="en-US" altLang="en-US" sz="2000" b="1">
                <a:solidFill>
                  <a:srgbClr val="FFFFFF"/>
                </a:solidFill>
                <a:latin typeface="Book Antiqua" pitchFamily="18" charset="0"/>
              </a:rPr>
              <a:t> </a:t>
            </a:r>
          </a:p>
          <a:p>
            <a:pPr algn="ctr" eaLnBrk="1" hangingPunct="1">
              <a:spcBef>
                <a:spcPct val="0"/>
              </a:spcBef>
              <a:buClr>
                <a:schemeClr val="tx2"/>
              </a:buClr>
              <a:buSzPct val="95000"/>
              <a:buFont typeface="Wingdings" pitchFamily="2" charset="2"/>
              <a:buNone/>
            </a:pPr>
            <a:endParaRPr lang="en-US" altLang="en-US" sz="2000" b="1">
              <a:solidFill>
                <a:srgbClr val="FFFFFF"/>
              </a:solidFill>
              <a:latin typeface="Book Antiqua" pitchFamily="18" charset="0"/>
            </a:endParaRPr>
          </a:p>
          <a:p>
            <a:pPr algn="ctr" eaLnBrk="1" hangingPunct="1">
              <a:spcBef>
                <a:spcPct val="0"/>
              </a:spcBef>
              <a:buClr>
                <a:schemeClr val="tx2"/>
              </a:buClr>
              <a:buSzPct val="95000"/>
              <a:buFont typeface="Wingdings" pitchFamily="2" charset="2"/>
              <a:buNone/>
            </a:pPr>
            <a:r>
              <a:rPr lang="en-US" altLang="en-US" sz="2000" u="sng">
                <a:solidFill>
                  <a:srgbClr val="000099"/>
                </a:solidFill>
                <a:latin typeface="Book Antiqua" pitchFamily="18" charset="0"/>
              </a:rPr>
              <a:t>timothy.mcdonnell@tdcj.state.tx.us</a:t>
            </a:r>
          </a:p>
          <a:p>
            <a:pPr algn="ctr" eaLnBrk="1" hangingPunct="1">
              <a:spcBef>
                <a:spcPct val="0"/>
              </a:spcBef>
              <a:buClr>
                <a:schemeClr val="tx2"/>
              </a:buClr>
              <a:buSzPct val="95000"/>
              <a:buFont typeface="Wingdings" pitchFamily="2" charset="2"/>
              <a:buNone/>
            </a:pPr>
            <a:r>
              <a:rPr lang="en-US" altLang="en-US" sz="2000">
                <a:solidFill>
                  <a:srgbClr val="000099"/>
                </a:solidFill>
                <a:latin typeface="Book Antiqua" pitchFamily="18" charset="0"/>
              </a:rPr>
              <a:t>(512) 406-5452</a:t>
            </a:r>
            <a:r>
              <a:rPr lang="en-US" altLang="en-US" sz="2000">
                <a:solidFill>
                  <a:srgbClr val="FFFFFF"/>
                </a:solidFill>
                <a:latin typeface="Book Antiqua" pitchFamily="18" charset="0"/>
              </a:rPr>
              <a:t> </a:t>
            </a:r>
          </a:p>
        </p:txBody>
      </p:sp>
    </p:spTree>
  </p:cSld>
  <p:clrMapOvr>
    <a:masterClrMapping/>
  </p:clrMapOvr>
  <p:transition spd="med">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gif"/></Relationships>
</file>

<file path=ppt/theme/theme1.xml><?xml version="1.0" encoding="utf-8"?>
<a:theme xmlns:a="http://schemas.openxmlformats.org/drawingml/2006/main" name="Blank Presentation">
  <a:themeElements>
    <a:clrScheme name="">
      <a:dk1>
        <a:srgbClr val="000000"/>
      </a:dk1>
      <a:lt1>
        <a:srgbClr val="66FFCC"/>
      </a:lt1>
      <a:dk2>
        <a:srgbClr val="000000"/>
      </a:dk2>
      <a:lt2>
        <a:srgbClr val="FFFFCC"/>
      </a:lt2>
      <a:accent1>
        <a:srgbClr val="CCFF99"/>
      </a:accent1>
      <a:accent2>
        <a:srgbClr val="CCFFFF"/>
      </a:accent2>
      <a:accent3>
        <a:srgbClr val="B8FFE2"/>
      </a:accent3>
      <a:accent4>
        <a:srgbClr val="000000"/>
      </a:accent4>
      <a:accent5>
        <a:srgbClr val="E2FFCA"/>
      </a:accent5>
      <a:accent6>
        <a:srgbClr val="B9E7E7"/>
      </a:accent6>
      <a:hlink>
        <a:srgbClr val="CCFF99"/>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rgbClr val="800000"/>
          </a:buClr>
          <a:buSzTx/>
          <a:buFont typeface="Wingdings" pitchFamily="2" charset="2"/>
          <a:buBlip>
            <a:blip xmlns:r="http://schemas.openxmlformats.org/officeDocument/2006/relationships" r:embed="rId1"/>
          </a:buBlip>
          <a:tabLst/>
          <a:defRPr kumimoji="0" lang="en-US" alt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rgbClr val="800000"/>
          </a:buClr>
          <a:buSzTx/>
          <a:buFont typeface="Wingdings" pitchFamily="2" charset="2"/>
          <a:buBlip>
            <a:blip xmlns:r="http://schemas.openxmlformats.org/officeDocument/2006/relationships" r:embed="rId1"/>
          </a:buBlip>
          <a:tabLst/>
          <a:defRPr kumimoji="0" lang="en-US" alt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66FFFF"/>
        </a:lt1>
        <a:dk2>
          <a:srgbClr val="000000"/>
        </a:dk2>
        <a:lt2>
          <a:srgbClr val="99FFCC"/>
        </a:lt2>
        <a:accent1>
          <a:srgbClr val="FFFF99"/>
        </a:accent1>
        <a:accent2>
          <a:srgbClr val="3333CC"/>
        </a:accent2>
        <a:accent3>
          <a:srgbClr val="B8FFFF"/>
        </a:accent3>
        <a:accent4>
          <a:srgbClr val="000000"/>
        </a:accent4>
        <a:accent5>
          <a:srgbClr val="FF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002BBA35C09143A2D54574259524B0" ma:contentTypeVersion="15" ma:contentTypeDescription="Create a new document." ma:contentTypeScope="" ma:versionID="2e3714721844f1d36c01fff9448ddcc5">
  <xsd:schema xmlns:xsd="http://www.w3.org/2001/XMLSchema" xmlns:xs="http://www.w3.org/2001/XMLSchema" xmlns:p="http://schemas.microsoft.com/office/2006/metadata/properties" xmlns:ns2="4953e5c0-a649-42fe-9be0-ab4416db1ed3" xmlns:ns3="5b859651-8d08-48ea-8acc-f2b66fb0f8e7" targetNamespace="http://schemas.microsoft.com/office/2006/metadata/properties" ma:root="true" ma:fieldsID="1637a015120b78aa613cae5f2d60e0e8" ns2:_="" ns3:_="">
    <xsd:import namespace="4953e5c0-a649-42fe-9be0-ab4416db1ed3"/>
    <xsd:import namespace="5b859651-8d08-48ea-8acc-f2b66fb0f8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3e5c0-a649-42fe-9be0-ab4416db1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d835dff-3ab0-4feb-a771-2caa3e4c39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859651-8d08-48ea-8acc-f2b66fb0f8e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4ea3bb4-e6f0-484f-b9f5-fea233e324de}" ma:internalName="TaxCatchAll" ma:showField="CatchAllData" ma:web="5b859651-8d08-48ea-8acc-f2b66fb0f8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53e5c0-a649-42fe-9be0-ab4416db1ed3">
      <Terms xmlns="http://schemas.microsoft.com/office/infopath/2007/PartnerControls"/>
    </lcf76f155ced4ddcb4097134ff3c332f>
    <TaxCatchAll xmlns="5b859651-8d08-48ea-8acc-f2b66fb0f8e7" xsi:nil="true"/>
  </documentManagement>
</p:properties>
</file>

<file path=customXml/itemProps1.xml><?xml version="1.0" encoding="utf-8"?>
<ds:datastoreItem xmlns:ds="http://schemas.openxmlformats.org/officeDocument/2006/customXml" ds:itemID="{13E7847D-3AE0-459E-B880-2E8191EC43AE}"/>
</file>

<file path=customXml/itemProps2.xml><?xml version="1.0" encoding="utf-8"?>
<ds:datastoreItem xmlns:ds="http://schemas.openxmlformats.org/officeDocument/2006/customXml" ds:itemID="{C772A334-B173-4FC7-BBCB-49177F54C9EF}"/>
</file>

<file path=customXml/itemProps3.xml><?xml version="1.0" encoding="utf-8"?>
<ds:datastoreItem xmlns:ds="http://schemas.openxmlformats.org/officeDocument/2006/customXml" ds:itemID="{17CFD0AA-58A9-47D7-BA8E-5E70EB86D7EA}"/>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16430</TotalTime>
  <Words>2256</Words>
  <Application>Microsoft Office PowerPoint</Application>
  <PresentationFormat>On-screen Show (4:3)</PresentationFormat>
  <Paragraphs>489</Paragraphs>
  <Slides>42</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5" baseType="lpstr">
      <vt:lpstr>Times New Roman</vt:lpstr>
      <vt:lpstr>Palatino Linotype</vt:lpstr>
      <vt:lpstr>Book Antiqua</vt:lpstr>
      <vt:lpstr>Bookman Old Style</vt:lpstr>
      <vt:lpstr>Arial</vt:lpstr>
      <vt:lpstr>Wingdings</vt:lpstr>
      <vt:lpstr>Monotype Corsiva</vt:lpstr>
      <vt:lpstr>Tahoma</vt:lpstr>
      <vt:lpstr>Wingdings 2</vt:lpstr>
      <vt:lpstr>Blank Presentation</vt:lpstr>
      <vt:lpstr>Microsoft Excel Worksheet</vt:lpstr>
      <vt:lpstr>Paintbrush Picture</vt:lpstr>
      <vt:lpstr>RFFlow Chart</vt:lpstr>
      <vt:lpstr> TEXAS BOARD OF  PARDONS AND PAROLES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Tx Brd of Pardons and Paroles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PAROLE BOARD COMPOSITION</dc:title>
  <dc:creator>Juanita Llamas</dc:creator>
  <cp:lastModifiedBy>Gcohen</cp:lastModifiedBy>
  <cp:revision>552</cp:revision>
  <cp:lastPrinted>2005-02-09T23:08:29Z</cp:lastPrinted>
  <dcterms:created xsi:type="dcterms:W3CDTF">1998-09-30T18:50:28Z</dcterms:created>
  <dcterms:modified xsi:type="dcterms:W3CDTF">2014-09-09T16:46:24Z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0x010100A4002BBA35C09143A2D54574259524B0</vt:lpwstr>
  </property>
</Properties>
</file>